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7" r:id="rId5"/>
    <p:sldId id="266" r:id="rId6"/>
    <p:sldId id="272" r:id="rId7"/>
    <p:sldId id="269" r:id="rId8"/>
    <p:sldId id="271" r:id="rId9"/>
    <p:sldId id="283" r:id="rId10"/>
    <p:sldId id="275" r:id="rId11"/>
    <p:sldId id="277" r:id="rId12"/>
    <p:sldId id="278" r:id="rId13"/>
    <p:sldId id="280" r:id="rId14"/>
    <p:sldId id="281" r:id="rId15"/>
    <p:sldId id="282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9B52B-432A-4AE1-9EB5-6E42CF687C3D}" type="datetimeFigureOut">
              <a:rPr lang="tr-TR" smtClean="0"/>
              <a:t>19.11.2018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123D-2A91-49D6-9195-705EF472AB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0829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9B52B-432A-4AE1-9EB5-6E42CF687C3D}" type="datetimeFigureOut">
              <a:rPr lang="tr-TR" smtClean="0"/>
              <a:t>19.11.2018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123D-2A91-49D6-9195-705EF472AB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9122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9B52B-432A-4AE1-9EB5-6E42CF687C3D}" type="datetimeFigureOut">
              <a:rPr lang="tr-TR" smtClean="0"/>
              <a:t>19.11.2018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123D-2A91-49D6-9195-705EF472AB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1892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9B52B-432A-4AE1-9EB5-6E42CF687C3D}" type="datetimeFigureOut">
              <a:rPr lang="tr-TR" smtClean="0"/>
              <a:t>19.11.2018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123D-2A91-49D6-9195-705EF472AB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9734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9B52B-432A-4AE1-9EB5-6E42CF687C3D}" type="datetimeFigureOut">
              <a:rPr lang="tr-TR" smtClean="0"/>
              <a:t>19.11.2018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123D-2A91-49D6-9195-705EF472AB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2966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9B52B-432A-4AE1-9EB5-6E42CF687C3D}" type="datetimeFigureOut">
              <a:rPr lang="tr-TR" smtClean="0"/>
              <a:t>19.11.2018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123D-2A91-49D6-9195-705EF472AB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1459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9B52B-432A-4AE1-9EB5-6E42CF687C3D}" type="datetimeFigureOut">
              <a:rPr lang="tr-TR" smtClean="0"/>
              <a:t>19.11.2018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123D-2A91-49D6-9195-705EF472AB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3279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9B52B-432A-4AE1-9EB5-6E42CF687C3D}" type="datetimeFigureOut">
              <a:rPr lang="tr-TR" smtClean="0"/>
              <a:t>19.11.2018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123D-2A91-49D6-9195-705EF472AB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6100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9B52B-432A-4AE1-9EB5-6E42CF687C3D}" type="datetimeFigureOut">
              <a:rPr lang="tr-TR" smtClean="0"/>
              <a:t>19.11.2018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123D-2A91-49D6-9195-705EF472AB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3860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9B52B-432A-4AE1-9EB5-6E42CF687C3D}" type="datetimeFigureOut">
              <a:rPr lang="tr-TR" smtClean="0"/>
              <a:t>19.11.2018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123D-2A91-49D6-9195-705EF472AB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1348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9B52B-432A-4AE1-9EB5-6E42CF687C3D}" type="datetimeFigureOut">
              <a:rPr lang="tr-TR" smtClean="0"/>
              <a:t>19.11.2018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123D-2A91-49D6-9195-705EF472AB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4619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9B52B-432A-4AE1-9EB5-6E42CF687C3D}" type="datetimeFigureOut">
              <a:rPr lang="tr-TR" smtClean="0"/>
              <a:t>19.11.2018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9123D-2A91-49D6-9195-705EF472AB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5846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764704"/>
            <a:ext cx="6400800" cy="4874096"/>
          </a:xfrm>
        </p:spPr>
        <p:txBody>
          <a:bodyPr/>
          <a:lstStyle/>
          <a:p>
            <a:endParaRPr lang="tr-TR" dirty="0" smtClean="0"/>
          </a:p>
          <a:p>
            <a:endParaRPr lang="tr-TR" dirty="0"/>
          </a:p>
          <a:p>
            <a:endParaRPr lang="tr-TR" sz="28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tr-TR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Çocuk ve Ergenlerde </a:t>
            </a:r>
            <a:r>
              <a:rPr lang="tr-TR" sz="28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Obezite</a:t>
            </a:r>
            <a:endParaRPr lang="tr-TR" sz="28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tr-TR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Okul Hemşireleri için Öneriler</a:t>
            </a:r>
          </a:p>
          <a:p>
            <a:endParaRPr lang="tr-TR" sz="2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9872" y="0"/>
            <a:ext cx="1987550" cy="188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632703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altLang="tr-TR" sz="24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Obezite</a:t>
            </a:r>
            <a:r>
              <a:rPr lang="tr-TR" altLang="tr-TR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ile birlikte görülebilen hastalıklar;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24744"/>
            <a:ext cx="8229600" cy="4741987"/>
          </a:xfrm>
        </p:spPr>
        <p:txBody>
          <a:bodyPr>
            <a:normAutofit fontScale="55000" lnSpcReduction="2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tr-TR" altLang="tr-TR" sz="4500" dirty="0" smtClean="0">
                <a:latin typeface="Comic Sans MS" panose="030F0702030302020204" pitchFamily="66" charset="0"/>
              </a:rPr>
              <a:t>1- Kalp –damar hastalıkları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4500" dirty="0" smtClean="0">
                <a:latin typeface="Comic Sans MS" panose="030F0702030302020204" pitchFamily="66" charset="0"/>
              </a:rPr>
              <a:t>2- Diyabet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4500" dirty="0" smtClean="0">
                <a:latin typeface="Comic Sans MS" panose="030F0702030302020204" pitchFamily="66" charset="0"/>
              </a:rPr>
              <a:t>3-Astım ve diğer solunum yolu hastalıkları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4500" dirty="0" smtClean="0">
                <a:latin typeface="Comic Sans MS" panose="030F0702030302020204" pitchFamily="66" charset="0"/>
              </a:rPr>
              <a:t>4-Uyku problemleri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4500" dirty="0" smtClean="0">
                <a:latin typeface="Comic Sans MS" panose="030F0702030302020204" pitchFamily="66" charset="0"/>
              </a:rPr>
              <a:t>5-Karaciğer yağlanması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4500" dirty="0" smtClean="0">
                <a:latin typeface="Comic Sans MS" panose="030F0702030302020204" pitchFamily="66" charset="0"/>
              </a:rPr>
              <a:t>6-Safra kesesi </a:t>
            </a:r>
            <a:r>
              <a:rPr lang="tr-TR" altLang="tr-TR" sz="4500" dirty="0" err="1" smtClean="0">
                <a:latin typeface="Comic Sans MS" panose="030F0702030302020204" pitchFamily="66" charset="0"/>
              </a:rPr>
              <a:t>iltahabı</a:t>
            </a:r>
            <a:r>
              <a:rPr lang="tr-TR" altLang="tr-TR" sz="4500" dirty="0" smtClean="0">
                <a:latin typeface="Comic Sans MS" panose="030F0702030302020204" pitchFamily="66" charset="0"/>
              </a:rPr>
              <a:t> ve safra taşları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4500" dirty="0" smtClean="0">
                <a:latin typeface="Comic Sans MS" panose="030F0702030302020204" pitchFamily="66" charset="0"/>
              </a:rPr>
              <a:t>7-Kanser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4500" dirty="0" smtClean="0">
                <a:latin typeface="Comic Sans MS" panose="030F0702030302020204" pitchFamily="66" charset="0"/>
              </a:rPr>
              <a:t>8- Ortopedik problemler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4500" dirty="0" smtClean="0">
                <a:latin typeface="Comic Sans MS" panose="030F0702030302020204" pitchFamily="66" charset="0"/>
              </a:rPr>
              <a:t>9-Psikolojik problemler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4500" dirty="0" smtClean="0">
                <a:latin typeface="Comic Sans MS" panose="030F0702030302020204" pitchFamily="66" charset="0"/>
              </a:rPr>
              <a:t>10-Algı bozuklukları</a:t>
            </a:r>
          </a:p>
          <a:p>
            <a:pPr eaLnBrk="1" hangingPunct="1">
              <a:buFont typeface="Wingdings" pitchFamily="2" charset="2"/>
              <a:buNone/>
            </a:pPr>
            <a:endParaRPr lang="tr-TR" altLang="tr-TR" sz="4500" dirty="0" smtClean="0"/>
          </a:p>
          <a:p>
            <a:pPr eaLnBrk="1" hangingPunct="1">
              <a:buFont typeface="Wingdings" pitchFamily="2" charset="2"/>
              <a:buNone/>
            </a:pPr>
            <a:endParaRPr lang="tr-TR" altLang="tr-TR" sz="2800" dirty="0" smtClean="0"/>
          </a:p>
          <a:p>
            <a:pPr eaLnBrk="1" hangingPunct="1">
              <a:buFont typeface="Wingdings" pitchFamily="2" charset="2"/>
              <a:buNone/>
            </a:pPr>
            <a:r>
              <a:rPr lang="tr-TR" altLang="tr-TR" b="1" dirty="0" smtClean="0">
                <a:solidFill>
                  <a:srgbClr val="0000FF"/>
                </a:solidFill>
              </a:rPr>
              <a:t> </a:t>
            </a:r>
            <a:endParaRPr lang="tr-TR" alt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17335930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altLang="tr-TR" sz="24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Obezitede</a:t>
            </a:r>
            <a:r>
              <a:rPr lang="tr-TR" altLang="tr-TR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Tedavi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400" dirty="0" smtClean="0">
                <a:latin typeface="Comic Sans MS" panose="030F0702030302020204" pitchFamily="66" charset="0"/>
              </a:rPr>
              <a:t>Tedavinin amacı hayat boyu ağırlığı kontrol altına almak olmalıdır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400" dirty="0" smtClean="0">
                <a:latin typeface="Comic Sans MS" panose="030F0702030302020204" pitchFamily="66" charset="0"/>
              </a:rPr>
              <a:t>   Bu amaçla kilo almaya neden olan  yaşam tarzı ve alışkanlıklar değiştirilmelidir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400" dirty="0" smtClean="0">
                <a:latin typeface="Comic Sans MS" panose="030F0702030302020204" pitchFamily="66" charset="0"/>
              </a:rPr>
              <a:t>1-Dengeli beslenme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400" dirty="0" smtClean="0">
                <a:latin typeface="Comic Sans MS" panose="030F0702030302020204" pitchFamily="66" charset="0"/>
              </a:rPr>
              <a:t>2-Egzersiz </a:t>
            </a:r>
          </a:p>
          <a:p>
            <a:pPr>
              <a:lnSpc>
                <a:spcPct val="90000"/>
              </a:lnSpc>
              <a:buNone/>
            </a:pPr>
            <a:r>
              <a:rPr lang="tr-TR" altLang="tr-TR" sz="2400" dirty="0" smtClean="0">
                <a:latin typeface="Comic Sans MS" panose="030F0702030302020204" pitchFamily="66" charset="0"/>
              </a:rPr>
              <a:t> ile sağlıklı yaşam ve fazla kilolardan kurtulmak mümkündür</a:t>
            </a:r>
          </a:p>
          <a:p>
            <a:pPr>
              <a:lnSpc>
                <a:spcPct val="90000"/>
              </a:lnSpc>
              <a:buNone/>
            </a:pPr>
            <a:r>
              <a:rPr lang="tr-TR" sz="2400" dirty="0">
                <a:latin typeface="Comic Sans MS" panose="030F0702030302020204" pitchFamily="66" charset="0"/>
              </a:rPr>
              <a:t> </a:t>
            </a:r>
            <a:r>
              <a:rPr lang="tr-TR" sz="2400" dirty="0" smtClean="0">
                <a:latin typeface="Comic Sans MS" panose="030F0702030302020204" pitchFamily="66" charset="0"/>
              </a:rPr>
              <a:t>3-Yaşam </a:t>
            </a:r>
            <a:r>
              <a:rPr lang="tr-TR" sz="2400" dirty="0">
                <a:latin typeface="Comic Sans MS" panose="030F0702030302020204" pitchFamily="66" charset="0"/>
              </a:rPr>
              <a:t>tarzı değişikliğine rağmen  kilo kaybı sağlanamayan durumlarda medikal tedavi seçenekleri  </a:t>
            </a:r>
            <a:r>
              <a:rPr lang="tr-TR" sz="2400" dirty="0" smtClean="0">
                <a:latin typeface="Comic Sans MS" panose="030F0702030302020204" pitchFamily="66" charset="0"/>
              </a:rPr>
              <a:t>bir </a:t>
            </a:r>
            <a:r>
              <a:rPr lang="tr-TR" sz="2400" dirty="0">
                <a:latin typeface="Comic Sans MS" panose="030F0702030302020204" pitchFamily="66" charset="0"/>
              </a:rPr>
              <a:t>endokrinoloji merkezinde doktor kontrolünde değerlendirilmelidir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altLang="tr-TR" sz="24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0202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tr-TR" altLang="tr-TR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tr-TR" altLang="tr-TR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Dengeli beslenme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tr-TR" altLang="tr-TR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tr-TR" altLang="tr-TR" sz="2400" dirty="0" err="1" smtClean="0">
                <a:latin typeface="Comic Sans MS" panose="030F0702030302020204" pitchFamily="66" charset="0"/>
              </a:rPr>
              <a:t>Obezitede</a:t>
            </a:r>
            <a:r>
              <a:rPr lang="tr-TR" altLang="tr-TR" sz="2400" dirty="0" smtClean="0">
                <a:latin typeface="Comic Sans MS" panose="030F0702030302020204" pitchFamily="66" charset="0"/>
              </a:rPr>
              <a:t>; dengeli beslenmenin   amacı  çocukluk yaş grubunda büyümeyi engellemeyecek kadar kalori kısıtlaması, fazla kalorinin yasaklanmasıdır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 dirty="0" smtClean="0">
                <a:latin typeface="Comic Sans MS" panose="030F0702030302020204" pitchFamily="66" charset="0"/>
              </a:rPr>
              <a:t>Dengeli beslenmede, gıdaların%50’si karbonhidrat,%20’si protein ve %30’u yağlardan oluşmaktadır</a:t>
            </a:r>
          </a:p>
        </p:txBody>
      </p:sp>
    </p:spTree>
    <p:extLst>
      <p:ext uri="{BB962C8B-B14F-4D97-AF65-F5344CB8AC3E}">
        <p14:creationId xmlns:p14="http://schemas.microsoft.com/office/powerpoint/2010/main" val="38479521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Obez</a:t>
            </a:r>
            <a:r>
              <a:rPr lang="tr-TR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çocuk beslenmesinde nelere dikkat edilmelidir</a:t>
            </a:r>
            <a:endParaRPr lang="tr-TR" sz="2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F</a:t>
            </a:r>
            <a:r>
              <a:rPr lang="en-US" sz="2400" dirty="0" err="1" smtClean="0">
                <a:latin typeface="Comic Sans MS" panose="030F0702030302020204" pitchFamily="66" charset="0"/>
              </a:rPr>
              <a:t>ast</a:t>
            </a:r>
            <a:r>
              <a:rPr lang="en-US" sz="2400" dirty="0" smtClean="0">
                <a:latin typeface="Comic Sans MS" panose="030F0702030302020204" pitchFamily="66" charset="0"/>
              </a:rPr>
              <a:t> food t</a:t>
            </a:r>
            <a:r>
              <a:rPr lang="tr-TR" sz="2400" dirty="0" err="1" smtClean="0">
                <a:latin typeface="Comic Sans MS" panose="030F0702030302020204" pitchFamily="66" charset="0"/>
              </a:rPr>
              <a:t>üketiminin</a:t>
            </a:r>
            <a:r>
              <a:rPr lang="tr-TR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azaltılma</a:t>
            </a:r>
            <a:r>
              <a:rPr lang="tr-TR" sz="2400" dirty="0" err="1" smtClean="0">
                <a:latin typeface="Comic Sans MS" panose="030F0702030302020204" pitchFamily="66" charset="0"/>
              </a:rPr>
              <a:t>lı</a:t>
            </a:r>
            <a:endParaRPr lang="tr-TR" sz="2400" dirty="0" smtClean="0">
              <a:latin typeface="Comic Sans MS" panose="030F0702030302020204" pitchFamily="66" charset="0"/>
            </a:endParaRPr>
          </a:p>
          <a:p>
            <a:r>
              <a:rPr lang="tr-TR" sz="2400" dirty="0">
                <a:latin typeface="Comic Sans MS" panose="030F0702030302020204" pitchFamily="66" charset="0"/>
              </a:rPr>
              <a:t>Ş</a:t>
            </a:r>
            <a:r>
              <a:rPr lang="en-US" sz="2400" dirty="0" err="1" smtClean="0">
                <a:latin typeface="Comic Sans MS" panose="030F0702030302020204" pitchFamily="66" charset="0"/>
              </a:rPr>
              <a:t>eker</a:t>
            </a:r>
            <a:r>
              <a:rPr lang="en-US" sz="2400" dirty="0" smtClean="0">
                <a:latin typeface="Comic Sans MS" panose="030F0702030302020204" pitchFamily="66" charset="0"/>
              </a:rPr>
              <a:t> t</a:t>
            </a:r>
            <a:r>
              <a:rPr lang="tr-TR" sz="2400" dirty="0" err="1" smtClean="0">
                <a:latin typeface="Comic Sans MS" panose="030F0702030302020204" pitchFamily="66" charset="0"/>
              </a:rPr>
              <a:t>üketimi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ve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tr-TR" sz="2400" dirty="0" smtClean="0">
                <a:latin typeface="Comic Sans MS" panose="030F0702030302020204" pitchFamily="66" charset="0"/>
              </a:rPr>
              <a:t>ş</a:t>
            </a:r>
            <a:r>
              <a:rPr lang="en-US" sz="2400" dirty="0" err="1" smtClean="0">
                <a:latin typeface="Comic Sans MS" panose="030F0702030302020204" pitchFamily="66" charset="0"/>
              </a:rPr>
              <a:t>ekerle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tatlandırılmı</a:t>
            </a:r>
            <a:r>
              <a:rPr lang="tr-TR" sz="2400" dirty="0" smtClean="0">
                <a:latin typeface="Comic Sans MS" panose="030F0702030302020204" pitchFamily="66" charset="0"/>
              </a:rPr>
              <a:t>ş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tr-TR" sz="2400" dirty="0" smtClean="0">
                <a:latin typeface="Comic Sans MS" panose="030F0702030302020204" pitchFamily="66" charset="0"/>
              </a:rPr>
              <a:t>içecek tüketiminin </a:t>
            </a:r>
            <a:r>
              <a:rPr lang="tr-TR" sz="2400" dirty="0">
                <a:latin typeface="Comic Sans MS" panose="030F0702030302020204" pitchFamily="66" charset="0"/>
              </a:rPr>
              <a:t> </a:t>
            </a:r>
            <a:r>
              <a:rPr lang="tr-TR" sz="2400" dirty="0" smtClean="0">
                <a:latin typeface="Comic Sans MS" panose="030F0702030302020204" pitchFamily="66" charset="0"/>
              </a:rPr>
              <a:t>önlenmeli</a:t>
            </a:r>
          </a:p>
          <a:p>
            <a:r>
              <a:rPr lang="tr-TR" sz="2400" dirty="0" err="1">
                <a:latin typeface="Comic Sans MS" panose="030F0702030302020204" pitchFamily="66" charset="0"/>
              </a:rPr>
              <a:t>Y</a:t>
            </a:r>
            <a:r>
              <a:rPr lang="tr-TR" sz="2400" dirty="0" err="1" smtClean="0">
                <a:latin typeface="Comic Sans MS" panose="030F0702030302020204" pitchFamily="66" charset="0"/>
              </a:rPr>
              <a:t>ü</a:t>
            </a:r>
            <a:r>
              <a:rPr lang="en-US" sz="2400" dirty="0" err="1" smtClean="0">
                <a:latin typeface="Comic Sans MS" panose="030F0702030302020204" pitchFamily="66" charset="0"/>
              </a:rPr>
              <a:t>ksek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fruktozlu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mısır</a:t>
            </a:r>
            <a:r>
              <a:rPr lang="en-US" sz="2400" dirty="0" smtClean="0">
                <a:latin typeface="Comic Sans MS" panose="030F0702030302020204" pitchFamily="66" charset="0"/>
              </a:rPr>
              <a:t> t</a:t>
            </a:r>
            <a:r>
              <a:rPr lang="tr-TR" sz="2400" dirty="0" err="1" smtClean="0">
                <a:latin typeface="Comic Sans MS" panose="030F0702030302020204" pitchFamily="66" charset="0"/>
              </a:rPr>
              <a:t>üketiminin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azaltılması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br>
              <a:rPr lang="en-US" sz="2400" dirty="0" smtClean="0">
                <a:latin typeface="Comic Sans MS" panose="030F0702030302020204" pitchFamily="66" charset="0"/>
              </a:rPr>
            </a:br>
            <a:r>
              <a:rPr lang="en-US" sz="2400" dirty="0" smtClean="0">
                <a:latin typeface="Comic Sans MS" panose="030F0702030302020204" pitchFamily="66" charset="0"/>
              </a:rPr>
              <a:t>y</a:t>
            </a:r>
            <a:r>
              <a:rPr lang="tr-TR" sz="2400" dirty="0" smtClean="0">
                <a:latin typeface="Comic Sans MS" panose="030F0702030302020204" pitchFamily="66" charset="0"/>
              </a:rPr>
              <a:t>ü</a:t>
            </a:r>
            <a:r>
              <a:rPr lang="en-US" sz="2400" dirty="0" err="1" smtClean="0">
                <a:latin typeface="Comic Sans MS" panose="030F0702030302020204" pitchFamily="66" charset="0"/>
              </a:rPr>
              <a:t>ksek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ya</a:t>
            </a:r>
            <a:r>
              <a:rPr lang="tr-TR" sz="2400" dirty="0" smtClean="0">
                <a:latin typeface="Comic Sans MS" panose="030F0702030302020204" pitchFamily="66" charset="0"/>
              </a:rPr>
              <a:t>ğ</a:t>
            </a:r>
            <a:r>
              <a:rPr lang="en-US" sz="2400" dirty="0" smtClean="0">
                <a:latin typeface="Comic Sans MS" panose="030F0702030302020204" pitchFamily="66" charset="0"/>
              </a:rPr>
              <a:t> ,</a:t>
            </a:r>
            <a:r>
              <a:rPr lang="en-US" sz="2400" dirty="0" err="1" smtClean="0">
                <a:latin typeface="Comic Sans MS" panose="030F0702030302020204" pitchFamily="66" charset="0"/>
              </a:rPr>
              <a:t>sodyum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tr-TR" sz="2400" dirty="0" smtClean="0">
                <a:latin typeface="Comic Sans MS" panose="030F0702030302020204" pitchFamily="66" charset="0"/>
              </a:rPr>
              <a:t>iç</a:t>
            </a:r>
            <a:r>
              <a:rPr lang="en-US" sz="2400" dirty="0" err="1" smtClean="0">
                <a:latin typeface="Comic Sans MS" panose="030F0702030302020204" pitchFamily="66" charset="0"/>
              </a:rPr>
              <a:t>eren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hazır</a:t>
            </a:r>
            <a:r>
              <a:rPr lang="en-US" sz="2400" dirty="0" smtClean="0">
                <a:latin typeface="Comic Sans MS" panose="030F0702030302020204" pitchFamily="66" charset="0"/>
              </a:rPr>
              <a:t> y</a:t>
            </a:r>
            <a:r>
              <a:rPr lang="tr-TR" sz="2400" dirty="0" smtClean="0">
                <a:latin typeface="Comic Sans MS" panose="030F0702030302020204" pitchFamily="66" charset="0"/>
              </a:rPr>
              <a:t>i</a:t>
            </a:r>
            <a:r>
              <a:rPr lang="en-US" sz="2400" dirty="0" err="1" smtClean="0">
                <a:latin typeface="Comic Sans MS" panose="030F0702030302020204" pitchFamily="66" charset="0"/>
              </a:rPr>
              <a:t>yecekler</a:t>
            </a:r>
            <a:r>
              <a:rPr lang="tr-TR" sz="2400" dirty="0" smtClean="0">
                <a:latin typeface="Comic Sans MS" panose="030F0702030302020204" pitchFamily="66" charset="0"/>
              </a:rPr>
              <a:t>i</a:t>
            </a:r>
            <a:r>
              <a:rPr lang="en-US" sz="2400" dirty="0" smtClean="0">
                <a:latin typeface="Comic Sans MS" panose="030F0702030302020204" pitchFamily="66" charset="0"/>
              </a:rPr>
              <a:t>n </a:t>
            </a:r>
            <a:r>
              <a:rPr lang="tr-TR" sz="2400" dirty="0" smtClean="0">
                <a:latin typeface="Comic Sans MS" panose="030F0702030302020204" pitchFamily="66" charset="0"/>
              </a:rPr>
              <a:t>tüketiminin </a:t>
            </a:r>
            <a:r>
              <a:rPr lang="en-US" sz="2400" dirty="0" err="1" smtClean="0">
                <a:latin typeface="Comic Sans MS" panose="030F0702030302020204" pitchFamily="66" charset="0"/>
              </a:rPr>
              <a:t>azaltılma</a:t>
            </a:r>
            <a:r>
              <a:rPr lang="tr-TR" sz="2400" dirty="0" err="1" smtClean="0">
                <a:latin typeface="Comic Sans MS" panose="030F0702030302020204" pitchFamily="66" charset="0"/>
              </a:rPr>
              <a:t>lı</a:t>
            </a:r>
            <a:endParaRPr lang="tr-TR" sz="2400" dirty="0" smtClean="0">
              <a:latin typeface="Comic Sans MS" panose="030F0702030302020204" pitchFamily="66" charset="0"/>
            </a:endParaRPr>
          </a:p>
          <a:p>
            <a:r>
              <a:rPr lang="tr-TR" sz="2400" dirty="0" err="1">
                <a:latin typeface="Comic Sans MS" panose="030F0702030302020204" pitchFamily="66" charset="0"/>
              </a:rPr>
              <a:t>M</a:t>
            </a:r>
            <a:r>
              <a:rPr lang="en-US" sz="2400" dirty="0" err="1" smtClean="0">
                <a:latin typeface="Comic Sans MS" panose="030F0702030302020204" pitchFamily="66" charset="0"/>
              </a:rPr>
              <a:t>eyv</a:t>
            </a:r>
            <a:r>
              <a:rPr lang="tr-TR" sz="2400" dirty="0" smtClean="0">
                <a:latin typeface="Comic Sans MS" panose="030F0702030302020204" pitchFamily="66" charset="0"/>
              </a:rPr>
              <a:t>e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suyu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yer</a:t>
            </a:r>
            <a:r>
              <a:rPr lang="tr-TR" sz="2400" dirty="0" smtClean="0">
                <a:latin typeface="Comic Sans MS" panose="030F0702030302020204" pitchFamily="66" charset="0"/>
              </a:rPr>
              <a:t>i</a:t>
            </a:r>
            <a:r>
              <a:rPr lang="en-US" sz="2400" dirty="0" smtClean="0">
                <a:latin typeface="Comic Sans MS" panose="030F0702030302020204" pitchFamily="66" charset="0"/>
              </a:rPr>
              <a:t>ne tam </a:t>
            </a:r>
            <a:r>
              <a:rPr lang="en-US" sz="2400" dirty="0" err="1" smtClean="0">
                <a:latin typeface="Comic Sans MS" panose="030F0702030302020204" pitchFamily="66" charset="0"/>
              </a:rPr>
              <a:t>taze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meyv</a:t>
            </a:r>
            <a:r>
              <a:rPr lang="tr-TR" sz="2400" dirty="0" smtClean="0">
                <a:latin typeface="Comic Sans MS" panose="030F0702030302020204" pitchFamily="66" charset="0"/>
              </a:rPr>
              <a:t>e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tr-TR" sz="2400" dirty="0" smtClean="0">
                <a:latin typeface="Comic Sans MS" panose="030F0702030302020204" pitchFamily="66" charset="0"/>
              </a:rPr>
              <a:t>tüketimi teşvik edilmeli ve  </a:t>
            </a:r>
            <a:r>
              <a:rPr lang="en-US" sz="2400" dirty="0" err="1" smtClean="0">
                <a:latin typeface="Comic Sans MS" panose="030F0702030302020204" pitchFamily="66" charset="0"/>
              </a:rPr>
              <a:t>pors</a:t>
            </a:r>
            <a:r>
              <a:rPr lang="tr-TR" sz="2400" dirty="0" smtClean="0">
                <a:latin typeface="Comic Sans MS" panose="030F0702030302020204" pitchFamily="66" charset="0"/>
              </a:rPr>
              <a:t>i</a:t>
            </a:r>
            <a:r>
              <a:rPr lang="en-US" sz="2400" dirty="0" smtClean="0">
                <a:latin typeface="Comic Sans MS" panose="030F0702030302020204" pitchFamily="66" charset="0"/>
              </a:rPr>
              <a:t>yon </a:t>
            </a:r>
            <a:r>
              <a:rPr lang="en-US" sz="2400" dirty="0" err="1" smtClean="0">
                <a:latin typeface="Comic Sans MS" panose="030F0702030302020204" pitchFamily="66" charset="0"/>
              </a:rPr>
              <a:t>kontrol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tr-TR" sz="2400" dirty="0" smtClean="0">
                <a:latin typeface="Comic Sans MS" panose="030F0702030302020204" pitchFamily="66" charset="0"/>
              </a:rPr>
              <a:t>eğitimi verilmelidir</a:t>
            </a:r>
          </a:p>
          <a:p>
            <a:r>
              <a:rPr lang="tr-TR" sz="2400" dirty="0" err="1">
                <a:latin typeface="Comic Sans MS" panose="030F0702030302020204" pitchFamily="66" charset="0"/>
              </a:rPr>
              <a:t>B</a:t>
            </a:r>
            <a:r>
              <a:rPr lang="en-US" sz="2400" dirty="0" err="1" smtClean="0">
                <a:latin typeface="Comic Sans MS" panose="030F0702030302020204" pitchFamily="66" charset="0"/>
              </a:rPr>
              <a:t>ol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sebze</a:t>
            </a:r>
            <a:r>
              <a:rPr lang="en-US" sz="2400" dirty="0" smtClean="0">
                <a:latin typeface="Comic Sans MS" panose="030F0702030302020204" pitchFamily="66" charset="0"/>
              </a:rPr>
              <a:t> ,</a:t>
            </a:r>
            <a:r>
              <a:rPr lang="en-US" sz="2400" dirty="0" err="1" smtClean="0">
                <a:latin typeface="Comic Sans MS" panose="030F0702030302020204" pitchFamily="66" charset="0"/>
              </a:rPr>
              <a:t>meyve</a:t>
            </a:r>
            <a:r>
              <a:rPr lang="en-US" sz="2400" dirty="0" smtClean="0">
                <a:latin typeface="Comic Sans MS" panose="030F0702030302020204" pitchFamily="66" charset="0"/>
              </a:rPr>
              <a:t>, ye</a:t>
            </a:r>
            <a:r>
              <a:rPr lang="tr-TR" sz="2400" dirty="0" err="1" smtClean="0">
                <a:latin typeface="Comic Sans MS" panose="030F0702030302020204" pitchFamily="66" charset="0"/>
              </a:rPr>
              <a:t>şillik</a:t>
            </a:r>
            <a:r>
              <a:rPr lang="en-US" sz="2400" dirty="0" smtClean="0">
                <a:latin typeface="Comic Sans MS" panose="030F0702030302020204" pitchFamily="66" charset="0"/>
              </a:rPr>
              <a:t> t</a:t>
            </a:r>
            <a:r>
              <a:rPr lang="tr-TR" sz="2400" dirty="0" err="1" smtClean="0">
                <a:latin typeface="Comic Sans MS" panose="030F0702030302020204" pitchFamily="66" charset="0"/>
              </a:rPr>
              <a:t>üketiminin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artırılması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br>
              <a:rPr lang="en-US" sz="2400" dirty="0" smtClean="0">
                <a:latin typeface="Comic Sans MS" panose="030F0702030302020204" pitchFamily="66" charset="0"/>
              </a:rPr>
            </a:br>
            <a:r>
              <a:rPr lang="en-US" sz="2400" dirty="0" err="1" smtClean="0">
                <a:latin typeface="Comic Sans MS" panose="030F0702030302020204" pitchFamily="66" charset="0"/>
              </a:rPr>
              <a:t>stres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ve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sıkıntıdan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uzak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durulması</a:t>
            </a:r>
            <a:r>
              <a:rPr lang="tr-TR" sz="2400" dirty="0" smtClean="0">
                <a:latin typeface="Comic Sans MS" panose="030F0702030302020204" pitchFamily="66" charset="0"/>
              </a:rPr>
              <a:t> sağlanmalıdır</a:t>
            </a:r>
            <a:endParaRPr lang="tr-TR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522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06290"/>
          </a:xfrm>
        </p:spPr>
        <p:txBody>
          <a:bodyPr>
            <a:normAutofit/>
          </a:bodyPr>
          <a:lstStyle/>
          <a:p>
            <a:r>
              <a:rPr lang="tr-TR" sz="24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Obezitenin</a:t>
            </a:r>
            <a:r>
              <a:rPr lang="tr-TR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önlenmesi ve tedavisinde fiziksel aktivitenin önemi</a:t>
            </a:r>
            <a:endParaRPr lang="tr-TR" sz="2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66216" y="1772816"/>
            <a:ext cx="6619244" cy="4952449"/>
          </a:xfrm>
        </p:spPr>
        <p:txBody>
          <a:bodyPr>
            <a:noAutofit/>
          </a:bodyPr>
          <a:lstStyle/>
          <a:p>
            <a:endParaRPr lang="tr-TR" sz="2400" dirty="0" smtClean="0"/>
          </a:p>
          <a:p>
            <a:endParaRPr lang="tr-TR" sz="2400" dirty="0"/>
          </a:p>
          <a:p>
            <a:endParaRPr lang="tr-TR" sz="2400" dirty="0" smtClean="0"/>
          </a:p>
          <a:p>
            <a:r>
              <a:rPr lang="tr-TR" sz="2400" dirty="0" smtClean="0">
                <a:latin typeface="Comic Sans MS" panose="030F0702030302020204" pitchFamily="66" charset="0"/>
              </a:rPr>
              <a:t>H</a:t>
            </a:r>
            <a:r>
              <a:rPr lang="en-US" sz="2400" dirty="0" err="1" smtClean="0">
                <a:latin typeface="Comic Sans MS" panose="030F0702030302020204" pitchFamily="66" charset="0"/>
              </a:rPr>
              <a:t>aftada</a:t>
            </a:r>
            <a:r>
              <a:rPr lang="en-US" sz="2400" dirty="0" smtClean="0">
                <a:latin typeface="Comic Sans MS" panose="030F0702030302020204" pitchFamily="66" charset="0"/>
              </a:rPr>
              <a:t> 5 g</a:t>
            </a:r>
            <a:r>
              <a:rPr lang="tr-TR" sz="2400" dirty="0" smtClean="0">
                <a:latin typeface="Comic Sans MS" panose="030F0702030302020204" pitchFamily="66" charset="0"/>
              </a:rPr>
              <a:t>ü</a:t>
            </a:r>
            <a:r>
              <a:rPr lang="en-US" sz="2400" dirty="0" smtClean="0">
                <a:latin typeface="Comic Sans MS" panose="030F0702030302020204" pitchFamily="66" charset="0"/>
              </a:rPr>
              <a:t>n  </a:t>
            </a:r>
            <a:r>
              <a:rPr lang="en-US" sz="2400" dirty="0" err="1" smtClean="0">
                <a:latin typeface="Comic Sans MS" panose="030F0702030302020204" pitchFamily="66" charset="0"/>
              </a:rPr>
              <a:t>ve</a:t>
            </a:r>
            <a:r>
              <a:rPr lang="en-US" sz="2400" dirty="0" smtClean="0">
                <a:latin typeface="Comic Sans MS" panose="030F0702030302020204" pitchFamily="66" charset="0"/>
              </a:rPr>
              <a:t> g</a:t>
            </a:r>
            <a:r>
              <a:rPr lang="tr-TR" sz="2400" dirty="0" smtClean="0">
                <a:latin typeface="Comic Sans MS" panose="030F0702030302020204" pitchFamily="66" charset="0"/>
              </a:rPr>
              <a:t>ü</a:t>
            </a:r>
            <a:r>
              <a:rPr lang="en-US" sz="2400" dirty="0" err="1" smtClean="0">
                <a:latin typeface="Comic Sans MS" panose="030F0702030302020204" pitchFamily="66" charset="0"/>
              </a:rPr>
              <a:t>nde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en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az</a:t>
            </a:r>
            <a:r>
              <a:rPr lang="en-US" sz="2400" dirty="0" smtClean="0">
                <a:latin typeface="Comic Sans MS" panose="030F0702030302020204" pitchFamily="66" charset="0"/>
              </a:rPr>
              <a:t> 20 </a:t>
            </a:r>
            <a:r>
              <a:rPr lang="en-US" sz="2400" dirty="0" err="1" smtClean="0">
                <a:latin typeface="Comic Sans MS" panose="030F0702030302020204" pitchFamily="66" charset="0"/>
              </a:rPr>
              <a:t>dak</a:t>
            </a:r>
            <a:r>
              <a:rPr lang="tr-TR" sz="2400" dirty="0" smtClean="0">
                <a:latin typeface="Comic Sans MS" panose="030F0702030302020204" pitchFamily="66" charset="0"/>
              </a:rPr>
              <a:t>i</a:t>
            </a:r>
            <a:r>
              <a:rPr lang="en-US" sz="2400" dirty="0" err="1" smtClean="0">
                <a:latin typeface="Comic Sans MS" panose="030F0702030302020204" pitchFamily="66" charset="0"/>
              </a:rPr>
              <a:t>kalık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egzers</a:t>
            </a:r>
            <a:r>
              <a:rPr lang="tr-TR" sz="2400" dirty="0" smtClean="0">
                <a:latin typeface="Comic Sans MS" panose="030F0702030302020204" pitchFamily="66" charset="0"/>
              </a:rPr>
              <a:t>iz</a:t>
            </a:r>
            <a:r>
              <a:rPr lang="en-US" sz="2400" dirty="0" smtClean="0">
                <a:latin typeface="Comic Sans MS" panose="030F0702030302020204" pitchFamily="66" charset="0"/>
              </a:rPr>
              <a:t> v</a:t>
            </a:r>
            <a:r>
              <a:rPr lang="tr-TR" sz="2400" dirty="0" smtClean="0">
                <a:latin typeface="Comic Sans MS" panose="030F0702030302020204" pitchFamily="66" charset="0"/>
              </a:rPr>
              <a:t>ü</a:t>
            </a:r>
            <a:r>
              <a:rPr lang="en-US" sz="2400" dirty="0" smtClean="0">
                <a:latin typeface="Comic Sans MS" panose="030F0702030302020204" pitchFamily="66" charset="0"/>
              </a:rPr>
              <a:t>cut </a:t>
            </a:r>
            <a:r>
              <a:rPr lang="en-US" sz="2400" dirty="0" err="1" smtClean="0">
                <a:latin typeface="Comic Sans MS" panose="030F0702030302020204" pitchFamily="66" charset="0"/>
              </a:rPr>
              <a:t>ve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tr-TR" sz="2400" dirty="0" smtClean="0">
                <a:latin typeface="Comic Sans MS" panose="030F0702030302020204" pitchFamily="66" charset="0"/>
              </a:rPr>
              <a:t>iç</a:t>
            </a:r>
            <a:r>
              <a:rPr lang="en-US" sz="2400" dirty="0" smtClean="0">
                <a:latin typeface="Comic Sans MS" panose="030F0702030302020204" pitchFamily="66" charset="0"/>
              </a:rPr>
              <a:t> organ </a:t>
            </a:r>
            <a:r>
              <a:rPr lang="en-US" sz="2400" dirty="0" err="1" smtClean="0">
                <a:latin typeface="Comic Sans MS" panose="030F0702030302020204" pitchFamily="66" charset="0"/>
              </a:rPr>
              <a:t>ya</a:t>
            </a:r>
            <a:r>
              <a:rPr lang="tr-TR" sz="2400" dirty="0" smtClean="0">
                <a:latin typeface="Comic Sans MS" panose="030F0702030302020204" pitchFamily="66" charset="0"/>
              </a:rPr>
              <a:t>ğ</a:t>
            </a:r>
            <a:r>
              <a:rPr lang="en-US" sz="2400" dirty="0" err="1" smtClean="0">
                <a:latin typeface="Comic Sans MS" panose="030F0702030302020204" pitchFamily="66" charset="0"/>
              </a:rPr>
              <a:t>larının</a:t>
            </a:r>
            <a:r>
              <a:rPr lang="en-US" sz="2400" dirty="0" smtClean="0">
                <a:latin typeface="Comic Sans MS" panose="030F0702030302020204" pitchFamily="66" charset="0"/>
              </a:rPr>
              <a:t>  </a:t>
            </a:r>
            <a:r>
              <a:rPr lang="en-US" sz="2400" dirty="0" err="1" smtClean="0">
                <a:latin typeface="Comic Sans MS" panose="030F0702030302020204" pitchFamily="66" charset="0"/>
              </a:rPr>
              <a:t>azalmasına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neden</a:t>
            </a:r>
            <a:r>
              <a:rPr lang="en-US" sz="2400" dirty="0" smtClean="0">
                <a:latin typeface="Comic Sans MS" panose="030F0702030302020204" pitchFamily="66" charset="0"/>
              </a:rPr>
              <a:t> o</a:t>
            </a:r>
            <a:r>
              <a:rPr lang="tr-TR" sz="2400" dirty="0" err="1" smtClean="0">
                <a:latin typeface="Comic Sans MS" panose="030F0702030302020204" pitchFamily="66" charset="0"/>
              </a:rPr>
              <a:t>lmaktadır</a:t>
            </a:r>
            <a:endParaRPr lang="tr-TR" sz="2400" dirty="0" smtClean="0">
              <a:latin typeface="Comic Sans MS" panose="030F0702030302020204" pitchFamily="66" charset="0"/>
            </a:endParaRPr>
          </a:p>
          <a:p>
            <a:r>
              <a:rPr lang="tr-TR" sz="2400" dirty="0">
                <a:latin typeface="Comic Sans MS" panose="030F0702030302020204" pitchFamily="66" charset="0"/>
              </a:rPr>
              <a:t>Ç</a:t>
            </a:r>
            <a:r>
              <a:rPr lang="en-US" sz="2400" dirty="0" err="1" smtClean="0">
                <a:latin typeface="Comic Sans MS" panose="030F0702030302020204" pitchFamily="66" charset="0"/>
              </a:rPr>
              <a:t>ocuk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ve</a:t>
            </a:r>
            <a:r>
              <a:rPr lang="en-US" sz="2400" dirty="0" smtClean="0">
                <a:latin typeface="Comic Sans MS" panose="030F0702030302020204" pitchFamily="66" charset="0"/>
              </a:rPr>
              <a:t> gen</a:t>
            </a:r>
            <a:r>
              <a:rPr lang="tr-TR" sz="2400" dirty="0" smtClean="0">
                <a:latin typeface="Comic Sans MS" panose="030F0702030302020204" pitchFamily="66" charset="0"/>
              </a:rPr>
              <a:t>ç</a:t>
            </a:r>
            <a:r>
              <a:rPr lang="en-US" sz="2400" dirty="0" err="1" smtClean="0">
                <a:latin typeface="Comic Sans MS" panose="030F0702030302020204" pitchFamily="66" charset="0"/>
              </a:rPr>
              <a:t>ler</a:t>
            </a:r>
            <a:r>
              <a:rPr lang="en-US" sz="2400" dirty="0" smtClean="0">
                <a:latin typeface="Comic Sans MS" panose="030F0702030302020204" pitchFamily="66" charset="0"/>
              </a:rPr>
              <a:t> g</a:t>
            </a:r>
            <a:r>
              <a:rPr lang="tr-TR" sz="2400" dirty="0" smtClean="0">
                <a:latin typeface="Comic Sans MS" panose="030F0702030302020204" pitchFamily="66" charset="0"/>
              </a:rPr>
              <a:t>ünlü</a:t>
            </a:r>
            <a:r>
              <a:rPr lang="en-US" sz="2400" dirty="0" smtClean="0">
                <a:latin typeface="Comic Sans MS" panose="030F0702030302020204" pitchFamily="66" charset="0"/>
              </a:rPr>
              <a:t>k </a:t>
            </a:r>
            <a:r>
              <a:rPr lang="en-US" sz="2400" dirty="0" err="1" smtClean="0">
                <a:latin typeface="Comic Sans MS" panose="030F0702030302020204" pitchFamily="66" charset="0"/>
              </a:rPr>
              <a:t>uyanık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saatler</a:t>
            </a:r>
            <a:r>
              <a:rPr lang="tr-TR" sz="2400" dirty="0" smtClean="0">
                <a:latin typeface="Comic Sans MS" panose="030F0702030302020204" pitchFamily="66" charset="0"/>
              </a:rPr>
              <a:t>i</a:t>
            </a:r>
            <a:r>
              <a:rPr lang="en-US" sz="2400" dirty="0" smtClean="0">
                <a:latin typeface="Comic Sans MS" panose="030F0702030302020204" pitchFamily="66" charset="0"/>
              </a:rPr>
              <a:t>n</a:t>
            </a:r>
            <a:r>
              <a:rPr lang="tr-TR" sz="2400" dirty="0" smtClean="0">
                <a:latin typeface="Comic Sans MS" panose="030F0702030302020204" pitchFamily="66" charset="0"/>
              </a:rPr>
              <a:t>i</a:t>
            </a:r>
            <a:r>
              <a:rPr lang="en-US" sz="2400" dirty="0" smtClean="0">
                <a:latin typeface="Comic Sans MS" panose="030F0702030302020204" pitchFamily="66" charset="0"/>
              </a:rPr>
              <a:t>n </a:t>
            </a:r>
            <a:r>
              <a:rPr lang="en-US" sz="2400" dirty="0" err="1" smtClean="0">
                <a:latin typeface="Comic Sans MS" panose="030F0702030302020204" pitchFamily="66" charset="0"/>
              </a:rPr>
              <a:t>yarıdan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tr-TR" sz="2400" dirty="0" smtClean="0">
                <a:latin typeface="Comic Sans MS" panose="030F0702030302020204" pitchFamily="66" charset="0"/>
              </a:rPr>
              <a:t>ç</a:t>
            </a:r>
            <a:r>
              <a:rPr lang="en-US" sz="2400" dirty="0" smtClean="0">
                <a:latin typeface="Comic Sans MS" panose="030F0702030302020204" pitchFamily="66" charset="0"/>
              </a:rPr>
              <a:t>o</a:t>
            </a:r>
            <a:r>
              <a:rPr lang="tr-TR" sz="2400" dirty="0" smtClean="0">
                <a:latin typeface="Comic Sans MS" panose="030F0702030302020204" pitchFamily="66" charset="0"/>
              </a:rPr>
              <a:t>ğ</a:t>
            </a:r>
            <a:r>
              <a:rPr lang="en-US" sz="2400" dirty="0" err="1" smtClean="0">
                <a:latin typeface="Comic Sans MS" panose="030F0702030302020204" pitchFamily="66" charset="0"/>
              </a:rPr>
              <a:t>unu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okulda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ge</a:t>
            </a:r>
            <a:r>
              <a:rPr lang="tr-TR" sz="2400" dirty="0" err="1" smtClean="0">
                <a:latin typeface="Comic Sans MS" panose="030F0702030302020204" pitchFamily="66" charset="0"/>
              </a:rPr>
              <a:t>çi</a:t>
            </a:r>
            <a:r>
              <a:rPr lang="en-US" sz="2400" dirty="0" err="1" smtClean="0">
                <a:latin typeface="Comic Sans MS" panose="030F0702030302020204" pitchFamily="66" charset="0"/>
              </a:rPr>
              <a:t>rd</a:t>
            </a:r>
            <a:r>
              <a:rPr lang="tr-TR" sz="2400" dirty="0" smtClean="0">
                <a:latin typeface="Comic Sans MS" panose="030F0702030302020204" pitchFamily="66" charset="0"/>
              </a:rPr>
              <a:t>iği</a:t>
            </a:r>
            <a:r>
              <a:rPr lang="en-US" sz="2400" dirty="0" err="1" smtClean="0">
                <a:latin typeface="Comic Sans MS" panose="030F0702030302020204" pitchFamily="66" charset="0"/>
              </a:rPr>
              <a:t>nden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en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az</a:t>
            </a:r>
            <a:r>
              <a:rPr lang="en-US" sz="2400" dirty="0" smtClean="0">
                <a:latin typeface="Comic Sans MS" panose="030F0702030302020204" pitchFamily="66" charset="0"/>
              </a:rPr>
              <a:t> 30 -60 </a:t>
            </a:r>
            <a:r>
              <a:rPr lang="en-US" sz="2400" dirty="0" err="1" smtClean="0">
                <a:latin typeface="Comic Sans MS" panose="030F0702030302020204" pitchFamily="66" charset="0"/>
              </a:rPr>
              <a:t>dak</a:t>
            </a:r>
            <a:r>
              <a:rPr lang="tr-TR" sz="2400" dirty="0" smtClean="0">
                <a:latin typeface="Comic Sans MS" panose="030F0702030302020204" pitchFamily="66" charset="0"/>
              </a:rPr>
              <a:t>i</a:t>
            </a:r>
            <a:r>
              <a:rPr lang="en-US" sz="2400" dirty="0" err="1" smtClean="0">
                <a:latin typeface="Comic Sans MS" panose="030F0702030302020204" pitchFamily="66" charset="0"/>
              </a:rPr>
              <a:t>kalık</a:t>
            </a:r>
            <a:r>
              <a:rPr lang="en-US" sz="2400" dirty="0" smtClean="0">
                <a:latin typeface="Comic Sans MS" panose="030F0702030302020204" pitchFamily="66" charset="0"/>
              </a:rPr>
              <a:t> f</a:t>
            </a:r>
            <a:r>
              <a:rPr lang="tr-TR" sz="2400" dirty="0" smtClean="0">
                <a:latin typeface="Comic Sans MS" panose="030F0702030302020204" pitchFamily="66" charset="0"/>
              </a:rPr>
              <a:t>i</a:t>
            </a:r>
            <a:r>
              <a:rPr lang="en-US" sz="2400" dirty="0" smtClean="0">
                <a:latin typeface="Comic Sans MS" panose="030F0702030302020204" pitchFamily="66" charset="0"/>
              </a:rPr>
              <a:t>z</a:t>
            </a:r>
            <a:r>
              <a:rPr lang="tr-TR" sz="2400" dirty="0" smtClean="0">
                <a:latin typeface="Comic Sans MS" panose="030F0702030302020204" pitchFamily="66" charset="0"/>
              </a:rPr>
              <a:t>i</a:t>
            </a:r>
            <a:r>
              <a:rPr lang="en-US" sz="2400" dirty="0" err="1" smtClean="0">
                <a:latin typeface="Comic Sans MS" panose="030F0702030302020204" pitchFamily="66" charset="0"/>
              </a:rPr>
              <a:t>ksel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akt</a:t>
            </a:r>
            <a:r>
              <a:rPr lang="tr-TR" sz="2400" dirty="0" smtClean="0">
                <a:latin typeface="Comic Sans MS" panose="030F0702030302020204" pitchFamily="66" charset="0"/>
              </a:rPr>
              <a:t>i</a:t>
            </a:r>
            <a:r>
              <a:rPr lang="en-US" sz="2400" dirty="0" smtClean="0">
                <a:latin typeface="Comic Sans MS" panose="030F0702030302020204" pitchFamily="66" charset="0"/>
              </a:rPr>
              <a:t>v</a:t>
            </a:r>
            <a:r>
              <a:rPr lang="tr-TR" sz="2400" dirty="0" smtClean="0">
                <a:latin typeface="Comic Sans MS" panose="030F0702030302020204" pitchFamily="66" charset="0"/>
              </a:rPr>
              <a:t>i</a:t>
            </a:r>
            <a:r>
              <a:rPr lang="en-US" sz="2400" dirty="0" err="1" smtClean="0">
                <a:latin typeface="Comic Sans MS" panose="030F0702030302020204" pitchFamily="66" charset="0"/>
              </a:rPr>
              <a:t>te</a:t>
            </a:r>
            <a:r>
              <a:rPr lang="tr-TR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tr-TR" sz="2400" dirty="0" smtClean="0">
                <a:latin typeface="Comic Sans MS" panose="030F0702030302020204" pitchFamily="66" charset="0"/>
              </a:rPr>
              <a:t>i</a:t>
            </a:r>
            <a:r>
              <a:rPr lang="en-US" sz="2400" dirty="0" err="1" smtClean="0">
                <a:latin typeface="Comic Sans MS" panose="030F0702030302020204" pitchFamily="66" charset="0"/>
              </a:rPr>
              <a:t>ht</a:t>
            </a:r>
            <a:r>
              <a:rPr lang="tr-TR" sz="2400" dirty="0" smtClean="0">
                <a:latin typeface="Comic Sans MS" panose="030F0702030302020204" pitchFamily="66" charset="0"/>
              </a:rPr>
              <a:t>i</a:t>
            </a:r>
            <a:r>
              <a:rPr lang="en-US" sz="2400" dirty="0" err="1" smtClean="0">
                <a:latin typeface="Comic Sans MS" panose="030F0702030302020204" pitchFamily="66" charset="0"/>
              </a:rPr>
              <a:t>yacı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vardır</a:t>
            </a:r>
            <a:endParaRPr lang="tr-TR" sz="2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9525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Okullarda  alınacak önlemler</a:t>
            </a:r>
            <a:endParaRPr lang="tr-TR" sz="2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sz="2800" dirty="0"/>
              <a:t> </a:t>
            </a:r>
            <a:r>
              <a:rPr lang="tr-TR" sz="2800" dirty="0" smtClean="0"/>
              <a:t>  </a:t>
            </a:r>
            <a:r>
              <a:rPr lang="tr-TR" sz="2400" dirty="0" smtClean="0">
                <a:latin typeface="Comic Sans MS" panose="030F0702030302020204" pitchFamily="66" charset="0"/>
              </a:rPr>
              <a:t>1-Okul kantinlerinin yiyecek, içecek açısından denetlenmesi  </a:t>
            </a:r>
            <a:r>
              <a:rPr lang="en-US" sz="2400" dirty="0">
                <a:latin typeface="Comic Sans MS" panose="030F0702030302020204" pitchFamily="66" charset="0"/>
              </a:rPr>
              <a:t/>
            </a:r>
            <a:br>
              <a:rPr lang="en-US" sz="2400" dirty="0">
                <a:latin typeface="Comic Sans MS" panose="030F0702030302020204" pitchFamily="66" charset="0"/>
              </a:rPr>
            </a:br>
            <a:r>
              <a:rPr lang="en-US" sz="2400" dirty="0">
                <a:latin typeface="Comic Sans MS" panose="030F0702030302020204" pitchFamily="66" charset="0"/>
              </a:rPr>
              <a:t>  </a:t>
            </a:r>
            <a:r>
              <a:rPr lang="tr-TR" sz="2400" dirty="0" smtClean="0">
                <a:latin typeface="Comic Sans MS" panose="030F0702030302020204" pitchFamily="66" charset="0"/>
              </a:rPr>
              <a:t>2.O</a:t>
            </a:r>
            <a:r>
              <a:rPr lang="en-US" sz="2400" dirty="0" err="1" smtClean="0">
                <a:latin typeface="Comic Sans MS" panose="030F0702030302020204" pitchFamily="66" charset="0"/>
              </a:rPr>
              <a:t>kuldak</a:t>
            </a:r>
            <a:r>
              <a:rPr lang="tr-TR" sz="2400" dirty="0" smtClean="0">
                <a:latin typeface="Comic Sans MS" panose="030F0702030302020204" pitchFamily="66" charset="0"/>
              </a:rPr>
              <a:t>i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merd</a:t>
            </a:r>
            <a:r>
              <a:rPr lang="tr-TR" sz="2400" dirty="0">
                <a:latin typeface="Comic Sans MS" panose="030F0702030302020204" pitchFamily="66" charset="0"/>
              </a:rPr>
              <a:t>i</a:t>
            </a:r>
            <a:r>
              <a:rPr lang="en-US" sz="2400" dirty="0">
                <a:latin typeface="Comic Sans MS" panose="030F0702030302020204" pitchFamily="66" charset="0"/>
              </a:rPr>
              <a:t>v</a:t>
            </a:r>
            <a:r>
              <a:rPr lang="tr-TR" sz="2400" dirty="0">
                <a:latin typeface="Comic Sans MS" panose="030F0702030302020204" pitchFamily="66" charset="0"/>
              </a:rPr>
              <a:t>e</a:t>
            </a:r>
            <a:r>
              <a:rPr lang="en-US" sz="2400" dirty="0">
                <a:latin typeface="Comic Sans MS" panose="030F0702030302020204" pitchFamily="66" charset="0"/>
              </a:rPr>
              <a:t>n </a:t>
            </a:r>
            <a:r>
              <a:rPr lang="en-US" sz="2400" dirty="0" err="1">
                <a:latin typeface="Comic Sans MS" panose="030F0702030302020204" pitchFamily="66" charset="0"/>
              </a:rPr>
              <a:t>sayının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ar</a:t>
            </a:r>
            <a:r>
              <a:rPr lang="tr-TR" sz="2400" dirty="0" smtClean="0">
                <a:latin typeface="Comic Sans MS" panose="030F0702030302020204" pitchFamily="66" charset="0"/>
              </a:rPr>
              <a:t>t</a:t>
            </a:r>
            <a:r>
              <a:rPr lang="en-US" sz="2400" dirty="0" err="1" smtClean="0">
                <a:latin typeface="Comic Sans MS" panose="030F0702030302020204" pitchFamily="66" charset="0"/>
              </a:rPr>
              <a:t>tırılması</a:t>
            </a:r>
            <a:r>
              <a:rPr lang="en-US" sz="2400" dirty="0">
                <a:latin typeface="Comic Sans MS" panose="030F0702030302020204" pitchFamily="66" charset="0"/>
              </a:rPr>
              <a:t/>
            </a:r>
            <a:br>
              <a:rPr lang="en-US" sz="2400" dirty="0">
                <a:latin typeface="Comic Sans MS" panose="030F0702030302020204" pitchFamily="66" charset="0"/>
              </a:rPr>
            </a:br>
            <a:r>
              <a:rPr lang="en-US" sz="2400" dirty="0">
                <a:latin typeface="Comic Sans MS" panose="030F0702030302020204" pitchFamily="66" charset="0"/>
              </a:rPr>
              <a:t>  </a:t>
            </a:r>
            <a:r>
              <a:rPr lang="tr-TR" sz="2400" dirty="0" smtClean="0">
                <a:latin typeface="Comic Sans MS" panose="030F0702030302020204" pitchFamily="66" charset="0"/>
              </a:rPr>
              <a:t>3.S</a:t>
            </a:r>
            <a:r>
              <a:rPr lang="en-US" sz="2400" dirty="0" err="1" smtClean="0">
                <a:latin typeface="Comic Sans MS" panose="030F0702030302020204" pitchFamily="66" charset="0"/>
              </a:rPr>
              <a:t>ınıf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odalarında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hareket</a:t>
            </a:r>
            <a:r>
              <a:rPr lang="tr-TR" sz="2400" dirty="0">
                <a:latin typeface="Comic Sans MS" panose="030F0702030302020204" pitchFamily="66" charset="0"/>
              </a:rPr>
              <a:t>i</a:t>
            </a:r>
            <a:r>
              <a:rPr lang="en-US" sz="2400" dirty="0">
                <a:latin typeface="Comic Sans MS" panose="030F0702030302020204" pitchFamily="66" charset="0"/>
              </a:rPr>
              <a:t>n </a:t>
            </a:r>
            <a:r>
              <a:rPr lang="en-US" sz="2400" dirty="0" err="1">
                <a:latin typeface="Comic Sans MS" panose="030F0702030302020204" pitchFamily="66" charset="0"/>
              </a:rPr>
              <a:t>sa</a:t>
            </a:r>
            <a:r>
              <a:rPr lang="tr-TR" sz="2400" dirty="0">
                <a:latin typeface="Comic Sans MS" panose="030F0702030302020204" pitchFamily="66" charset="0"/>
              </a:rPr>
              <a:t>ğ</a:t>
            </a:r>
            <a:r>
              <a:rPr lang="en-US" sz="2400" dirty="0" err="1">
                <a:latin typeface="Comic Sans MS" panose="030F0702030302020204" pitchFamily="66" charset="0"/>
              </a:rPr>
              <a:t>lanması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br>
              <a:rPr lang="en-US" sz="2400" dirty="0">
                <a:latin typeface="Comic Sans MS" panose="030F0702030302020204" pitchFamily="66" charset="0"/>
              </a:rPr>
            </a:br>
            <a:r>
              <a:rPr lang="en-US" sz="2400" dirty="0">
                <a:latin typeface="Comic Sans MS" panose="030F0702030302020204" pitchFamily="66" charset="0"/>
              </a:rPr>
              <a:t>  </a:t>
            </a:r>
            <a:r>
              <a:rPr lang="tr-TR" sz="2400" dirty="0" smtClean="0">
                <a:latin typeface="Comic Sans MS" panose="030F0702030302020204" pitchFamily="66" charset="0"/>
              </a:rPr>
              <a:t>4.Di</a:t>
            </a:r>
            <a:r>
              <a:rPr lang="en-US" sz="2400" dirty="0" err="1">
                <a:latin typeface="Comic Sans MS" panose="030F0702030302020204" pitchFamily="66" charset="0"/>
              </a:rPr>
              <a:t>nlenme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ve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spor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smtClean="0">
                <a:latin typeface="Comic Sans MS" panose="030F0702030302020204" pitchFamily="66" charset="0"/>
              </a:rPr>
              <a:t>salon</a:t>
            </a:r>
            <a:r>
              <a:rPr lang="tr-TR" sz="2400" dirty="0" err="1" smtClean="0">
                <a:latin typeface="Comic Sans MS" panose="030F0702030302020204" pitchFamily="66" charset="0"/>
              </a:rPr>
              <a:t>ların</a:t>
            </a:r>
            <a:r>
              <a:rPr lang="en-US" sz="2400" dirty="0" smtClean="0">
                <a:latin typeface="Comic Sans MS" panose="030F0702030302020204" pitchFamily="66" charset="0"/>
              </a:rPr>
              <a:t>da</a:t>
            </a:r>
            <a:r>
              <a:rPr lang="tr-TR" sz="2400" dirty="0" smtClean="0">
                <a:latin typeface="Comic Sans MS" panose="030F0702030302020204" pitchFamily="66" charset="0"/>
              </a:rPr>
              <a:t>ki aktivite saatlerinin 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ar</a:t>
            </a:r>
            <a:r>
              <a:rPr lang="tr-TR" sz="2400" dirty="0" smtClean="0">
                <a:latin typeface="Comic Sans MS" panose="030F0702030302020204" pitchFamily="66" charset="0"/>
              </a:rPr>
              <a:t>t</a:t>
            </a:r>
            <a:r>
              <a:rPr lang="en-US" sz="2400" dirty="0" err="1" smtClean="0">
                <a:latin typeface="Comic Sans MS" panose="030F0702030302020204" pitchFamily="66" charset="0"/>
              </a:rPr>
              <a:t>tırılması</a:t>
            </a:r>
            <a:r>
              <a:rPr lang="tr-TR" sz="2400" dirty="0" smtClean="0">
                <a:latin typeface="Comic Sans MS" panose="030F0702030302020204" pitchFamily="66" charset="0"/>
              </a:rPr>
              <a:t>  sağlanmalıdır</a:t>
            </a:r>
            <a:endParaRPr lang="tr-TR" sz="2400" dirty="0">
              <a:latin typeface="Comic Sans MS" panose="030F0702030302020204" pitchFamily="66" charset="0"/>
            </a:endParaRPr>
          </a:p>
          <a:p>
            <a:endParaRPr lang="tr-TR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729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700808"/>
            <a:ext cx="8229600" cy="45259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tr-TR" altLang="tr-TR" sz="25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Obezite</a:t>
            </a:r>
            <a:r>
              <a:rPr lang="tr-TR" altLang="tr-TR" sz="25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;</a:t>
            </a:r>
            <a:r>
              <a:rPr lang="tr-TR" altLang="tr-TR" sz="25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</a:t>
            </a:r>
          </a:p>
          <a:p>
            <a:pPr marL="0" indent="0" eaLnBrk="1" hangingPunct="1">
              <a:buNone/>
            </a:pPr>
            <a:r>
              <a:rPr lang="tr-TR" altLang="tr-TR" sz="2500" dirty="0" smtClean="0">
                <a:latin typeface="Comic Sans MS" panose="030F0702030302020204" pitchFamily="66" charset="0"/>
              </a:rPr>
              <a:t>Dünya Sağlık Teşkilatı (WHO) tarafından vücutta yağ dokusunda ve diğer organlarda  sağlığı bozacak  ölçüde anormal  veya aşırı  yağ depolanması olarak </a:t>
            </a:r>
            <a:r>
              <a:rPr lang="tr-TR" altLang="tr-TR" sz="2500" dirty="0" err="1" smtClean="0">
                <a:latin typeface="Comic Sans MS" panose="030F0702030302020204" pitchFamily="66" charset="0"/>
              </a:rPr>
              <a:t>tariflenmektedir</a:t>
            </a:r>
            <a:r>
              <a:rPr lang="tr-TR" altLang="tr-TR" sz="2500" dirty="0" smtClean="0">
                <a:latin typeface="Comic Sans MS" panose="030F0702030302020204" pitchFamily="66" charset="0"/>
              </a:rPr>
              <a:t>. Çocukluk ve yetişkinlerin en önemli sağlık sorunları arasındadır.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2500" dirty="0" smtClean="0">
                <a:latin typeface="Comic Sans MS" panose="030F0702030302020204" pitchFamily="66" charset="0"/>
              </a:rPr>
              <a:t>    </a:t>
            </a:r>
          </a:p>
          <a:p>
            <a:pPr marL="0" indent="0" eaLnBrk="1" hangingPunct="1">
              <a:buNone/>
            </a:pPr>
            <a:r>
              <a:rPr lang="tr-TR" altLang="tr-TR" sz="2500" dirty="0" smtClean="0">
                <a:latin typeface="Comic Sans MS" panose="030F0702030302020204" pitchFamily="66" charset="0"/>
              </a:rPr>
              <a:t>Dünyada </a:t>
            </a:r>
            <a:r>
              <a:rPr lang="tr-TR" altLang="tr-TR" sz="2500" dirty="0" err="1" smtClean="0">
                <a:latin typeface="Comic Sans MS" panose="030F0702030302020204" pitchFamily="66" charset="0"/>
              </a:rPr>
              <a:t>obez</a:t>
            </a:r>
            <a:r>
              <a:rPr lang="tr-TR" altLang="tr-TR" sz="2500" dirty="0" smtClean="0">
                <a:latin typeface="Comic Sans MS" panose="030F0702030302020204" pitchFamily="66" charset="0"/>
              </a:rPr>
              <a:t> sayısı 300 milyona ulaşmıştır ve </a:t>
            </a:r>
            <a:r>
              <a:rPr lang="tr-TR" altLang="tr-TR" sz="2500" dirty="0" err="1" smtClean="0">
                <a:latin typeface="Comic Sans MS" panose="030F0702030302020204" pitchFamily="66" charset="0"/>
              </a:rPr>
              <a:t>hergeçen</a:t>
            </a:r>
            <a:r>
              <a:rPr lang="tr-TR" altLang="tr-TR" sz="2500" dirty="0" smtClean="0">
                <a:latin typeface="Comic Sans MS" panose="030F0702030302020204" pitchFamily="66" charset="0"/>
              </a:rPr>
              <a:t> gün bu sayı artmaktadır.</a:t>
            </a:r>
          </a:p>
          <a:p>
            <a:pPr eaLnBrk="1" hangingPunct="1"/>
            <a:endParaRPr lang="tr-TR" altLang="tr-TR" sz="2500" dirty="0" smtClean="0"/>
          </a:p>
        </p:txBody>
      </p:sp>
    </p:spTree>
    <p:extLst>
      <p:ext uri="{BB962C8B-B14F-4D97-AF65-F5344CB8AC3E}">
        <p14:creationId xmlns:p14="http://schemas.microsoft.com/office/powerpoint/2010/main" val="3771547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altLang="tr-TR" sz="25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Günümüzde </a:t>
            </a:r>
            <a:r>
              <a:rPr lang="tr-TR" altLang="tr-TR" sz="25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obezite</a:t>
            </a:r>
            <a:r>
              <a:rPr lang="tr-TR" altLang="tr-TR" sz="25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sıklığının artmasında;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2500" dirty="0" smtClean="0">
                <a:latin typeface="Comic Sans MS" panose="030F0702030302020204" pitchFamily="66" charset="0"/>
              </a:rPr>
              <a:t>- Modern yaşamın getirdiği rahatlık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2500" dirty="0" smtClean="0">
                <a:latin typeface="Comic Sans MS" panose="030F0702030302020204" pitchFamily="66" charset="0"/>
              </a:rPr>
              <a:t>- Doğal gıdaların üretimden kalkması ve karbonhidrat ve yağdan zengin hazır gıda tüketiminin artması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2500" dirty="0" smtClean="0">
                <a:latin typeface="Comic Sans MS" panose="030F0702030302020204" pitchFamily="66" charset="0"/>
              </a:rPr>
              <a:t>- Yanlış beslenme alışkanlıkları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2500" dirty="0" smtClean="0">
                <a:latin typeface="Comic Sans MS" panose="030F0702030302020204" pitchFamily="66" charset="0"/>
              </a:rPr>
              <a:t>- Televizyon ve bilgisayar bağımlılığı ve buna bağlı aktiviteden uzak kalmak sayılabilir</a:t>
            </a:r>
          </a:p>
          <a:p>
            <a:pPr eaLnBrk="1" hangingPunct="1"/>
            <a:endParaRPr lang="tr-TR" altLang="tr-TR" sz="25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173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altLang="tr-TR" sz="25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Çocuklukta </a:t>
            </a:r>
            <a:r>
              <a:rPr lang="tr-TR" altLang="tr-TR" sz="25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obezitenin</a:t>
            </a:r>
            <a:r>
              <a:rPr lang="tr-TR" altLang="tr-TR" sz="25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en sık görüldüğü yaşlar;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altLang="tr-TR" sz="2500" dirty="0" smtClean="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tr-TR" altLang="tr-TR" sz="2500" dirty="0" smtClean="0">
                <a:latin typeface="Comic Sans MS" panose="030F0702030302020204" pitchFamily="66" charset="0"/>
              </a:rPr>
              <a:t>İlk bir yaş, 5-6 yaş arası ve </a:t>
            </a:r>
            <a:r>
              <a:rPr lang="tr-TR" altLang="tr-TR" sz="2500" dirty="0" err="1" smtClean="0">
                <a:latin typeface="Comic Sans MS" panose="030F0702030302020204" pitchFamily="66" charset="0"/>
              </a:rPr>
              <a:t>puberte</a:t>
            </a:r>
            <a:r>
              <a:rPr lang="tr-TR" altLang="tr-TR" sz="2500" dirty="0" smtClean="0">
                <a:latin typeface="Comic Sans MS" panose="030F0702030302020204" pitchFamily="66" charset="0"/>
              </a:rPr>
              <a:t> dönemidir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tr-TR" altLang="tr-TR" sz="2500" dirty="0" smtClean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tr-TR" altLang="tr-TR" sz="2500" dirty="0" err="1" smtClean="0">
                <a:latin typeface="Comic Sans MS" panose="030F0702030302020204" pitchFamily="66" charset="0"/>
              </a:rPr>
              <a:t>Obez</a:t>
            </a:r>
            <a:r>
              <a:rPr lang="tr-TR" altLang="tr-TR" sz="2500" dirty="0" smtClean="0">
                <a:latin typeface="Comic Sans MS" panose="030F0702030302020204" pitchFamily="66" charset="0"/>
              </a:rPr>
              <a:t> çocukların 1/3’ü, </a:t>
            </a:r>
            <a:r>
              <a:rPr lang="tr-TR" altLang="tr-TR" sz="2500" dirty="0" err="1" smtClean="0">
                <a:latin typeface="Comic Sans MS" panose="030F0702030302020204" pitchFamily="66" charset="0"/>
              </a:rPr>
              <a:t>obez</a:t>
            </a:r>
            <a:r>
              <a:rPr lang="tr-TR" altLang="tr-TR" sz="2500" dirty="0" smtClean="0">
                <a:latin typeface="Comic Sans MS" panose="030F0702030302020204" pitchFamily="66" charset="0"/>
              </a:rPr>
              <a:t> </a:t>
            </a:r>
            <a:r>
              <a:rPr lang="tr-TR" altLang="tr-TR" sz="2500" dirty="0" err="1" smtClean="0">
                <a:latin typeface="Comic Sans MS" panose="030F0702030302020204" pitchFamily="66" charset="0"/>
              </a:rPr>
              <a:t>adölesanların</a:t>
            </a:r>
            <a:r>
              <a:rPr lang="tr-TR" altLang="tr-TR" sz="2500" dirty="0" smtClean="0">
                <a:latin typeface="Comic Sans MS" panose="030F0702030302020204" pitchFamily="66" charset="0"/>
              </a:rPr>
              <a:t> ise %80’i erişkin yaşa geldiklerinde de </a:t>
            </a:r>
            <a:r>
              <a:rPr lang="tr-TR" altLang="tr-TR" sz="2500" dirty="0" err="1" smtClean="0">
                <a:latin typeface="Comic Sans MS" panose="030F0702030302020204" pitchFamily="66" charset="0"/>
              </a:rPr>
              <a:t>obez</a:t>
            </a:r>
            <a:r>
              <a:rPr lang="tr-TR" altLang="tr-TR" sz="2500" dirty="0" smtClean="0">
                <a:latin typeface="Comic Sans MS" panose="030F0702030302020204" pitchFamily="66" charset="0"/>
              </a:rPr>
              <a:t> kalmaktadırlar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tr-TR" altLang="tr-TR" sz="2500" dirty="0" smtClean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altLang="tr-TR" sz="2500" dirty="0" smtClean="0">
                <a:latin typeface="Comic Sans MS" panose="030F0702030302020204" pitchFamily="66" charset="0"/>
              </a:rPr>
              <a:t>- Erişkin yaşta </a:t>
            </a:r>
            <a:r>
              <a:rPr lang="tr-TR" altLang="tr-TR" sz="2500" dirty="0" err="1" smtClean="0">
                <a:latin typeface="Comic Sans MS" panose="030F0702030302020204" pitchFamily="66" charset="0"/>
              </a:rPr>
              <a:t>obez</a:t>
            </a:r>
            <a:r>
              <a:rPr lang="tr-TR" altLang="tr-TR" sz="2500" dirty="0" smtClean="0">
                <a:latin typeface="Comic Sans MS" panose="030F0702030302020204" pitchFamily="66" charset="0"/>
              </a:rPr>
              <a:t> olanların %30 kadarının çocukluk çağında da </a:t>
            </a:r>
            <a:r>
              <a:rPr lang="tr-TR" altLang="tr-TR" sz="2500" dirty="0" err="1" smtClean="0">
                <a:latin typeface="Comic Sans MS" panose="030F0702030302020204" pitchFamily="66" charset="0"/>
              </a:rPr>
              <a:t>obez</a:t>
            </a:r>
            <a:r>
              <a:rPr lang="tr-TR" altLang="tr-TR" sz="2500" dirty="0" smtClean="0">
                <a:latin typeface="Comic Sans MS" panose="030F0702030302020204" pitchFamily="66" charset="0"/>
              </a:rPr>
              <a:t> olduğu saptanmıştır</a:t>
            </a:r>
          </a:p>
        </p:txBody>
      </p:sp>
    </p:spTree>
    <p:extLst>
      <p:ext uri="{BB962C8B-B14F-4D97-AF65-F5344CB8AC3E}">
        <p14:creationId xmlns:p14="http://schemas.microsoft.com/office/powerpoint/2010/main" val="1259814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altLang="tr-TR" sz="2500" b="1" dirty="0">
                <a:solidFill>
                  <a:srgbClr val="660066"/>
                </a:solidFill>
              </a:rPr>
              <a:t> </a:t>
            </a:r>
            <a:r>
              <a:rPr lang="tr-TR" altLang="tr-TR" sz="2500" b="1" dirty="0" smtClean="0">
                <a:solidFill>
                  <a:srgbClr val="660066"/>
                </a:solidFill>
              </a:rPr>
              <a:t>   </a:t>
            </a:r>
            <a:r>
              <a:rPr lang="tr-TR" altLang="tr-TR" sz="2500" b="1" dirty="0">
                <a:solidFill>
                  <a:srgbClr val="660066"/>
                </a:solidFill>
              </a:rPr>
              <a:t> </a:t>
            </a:r>
            <a:r>
              <a:rPr lang="tr-TR" altLang="tr-TR" sz="25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Basit  </a:t>
            </a:r>
            <a:r>
              <a:rPr lang="tr-TR" altLang="tr-TR" sz="25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obezite</a:t>
            </a:r>
            <a:r>
              <a:rPr lang="tr-TR" altLang="tr-TR" sz="2400" b="1" dirty="0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;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tr-TR" altLang="tr-TR" sz="24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Aşırı kalori alımına bağlı ve</a:t>
            </a:r>
            <a:r>
              <a:rPr lang="tr-TR" altLang="tr-TR" sz="2400" b="1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lang="tr-TR" altLang="tr-TR" sz="24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altta yatan bir endokrinolojik yada  genetik bir neden  bulunamaz </a:t>
            </a:r>
            <a:r>
              <a:rPr lang="tr-TR" altLang="tr-TR" sz="2400" dirty="0" err="1" smtClean="0">
                <a:latin typeface="Comic Sans MS" panose="030F0702030302020204" pitchFamily="66" charset="0"/>
                <a:cs typeface="Times New Roman" panose="02020603050405020304" pitchFamily="18" charset="0"/>
              </a:rPr>
              <a:t>ise,primer</a:t>
            </a:r>
            <a:r>
              <a:rPr lang="tr-TR" altLang="tr-TR" sz="24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 veya basit </a:t>
            </a:r>
            <a:r>
              <a:rPr lang="tr-TR" altLang="tr-TR" sz="2400" dirty="0" err="1" smtClean="0">
                <a:latin typeface="Comic Sans MS" panose="030F0702030302020204" pitchFamily="66" charset="0"/>
                <a:cs typeface="Times New Roman" panose="02020603050405020304" pitchFamily="18" charset="0"/>
              </a:rPr>
              <a:t>obezite</a:t>
            </a:r>
            <a:r>
              <a:rPr lang="tr-TR" altLang="tr-TR" sz="24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 olarak adlandırılır</a:t>
            </a:r>
          </a:p>
          <a:p>
            <a:pPr eaLnBrk="1" hangingPunct="1"/>
            <a:r>
              <a:rPr lang="tr-TR" altLang="tr-TR" sz="24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Bu grupta hastalarda aşırı kalori alımı vardır, genellikle yaşıtlarına göre uzun boyludurlar, hızlı gelişim gösterirler</a:t>
            </a:r>
          </a:p>
          <a:p>
            <a:pPr eaLnBrk="1" hangingPunct="1"/>
            <a:endParaRPr lang="tr-TR" altLang="tr-TR" sz="21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835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altLang="tr-TR" sz="24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Obezitenin</a:t>
            </a:r>
            <a:r>
              <a:rPr lang="tr-TR" altLang="tr-TR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saptanması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400" b="1" dirty="0" smtClean="0">
                <a:solidFill>
                  <a:srgbClr val="660066"/>
                </a:solidFill>
                <a:latin typeface="Comic Sans MS" panose="030F0702030302020204" pitchFamily="66" charset="0"/>
              </a:rPr>
              <a:t>1-</a:t>
            </a:r>
            <a:r>
              <a:rPr lang="tr-TR" altLang="tr-TR" sz="2100" dirty="0" smtClean="0">
                <a:latin typeface="Comic Sans MS" panose="030F0702030302020204" pitchFamily="66" charset="0"/>
              </a:rPr>
              <a:t> </a:t>
            </a:r>
            <a:r>
              <a:rPr lang="tr-TR" altLang="tr-TR" sz="2500" b="1" dirty="0" smtClean="0">
                <a:solidFill>
                  <a:srgbClr val="660066"/>
                </a:solidFill>
                <a:latin typeface="Comic Sans MS" panose="030F0702030302020204" pitchFamily="66" charset="0"/>
              </a:rPr>
              <a:t>Boya göre ağırlık (Rölatif ağırlık)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100" dirty="0" err="1" smtClean="0">
                <a:latin typeface="Comic Sans MS" panose="030F0702030302020204" pitchFamily="66" charset="0"/>
              </a:rPr>
              <a:t>Obez</a:t>
            </a:r>
            <a:r>
              <a:rPr lang="tr-TR" altLang="tr-TR" sz="2100" dirty="0" smtClean="0">
                <a:latin typeface="Comic Sans MS" panose="030F0702030302020204" pitchFamily="66" charset="0"/>
              </a:rPr>
              <a:t> çocuğun değerlendirilmesinde vücut ağırlığı tek başına yeterli </a:t>
            </a:r>
            <a:r>
              <a:rPr lang="tr-TR" altLang="tr-TR" sz="2100" dirty="0" err="1" smtClean="0">
                <a:latin typeface="Comic Sans MS" panose="030F0702030302020204" pitchFamily="66" charset="0"/>
              </a:rPr>
              <a:t>değildir,boy</a:t>
            </a:r>
            <a:r>
              <a:rPr lang="tr-TR" altLang="tr-TR" sz="2100" dirty="0" smtClean="0">
                <a:latin typeface="Comic Sans MS" panose="030F0702030302020204" pitchFamily="66" charset="0"/>
              </a:rPr>
              <a:t> ölçümü ile birlikte değerlendirilmelidir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tr-TR" altLang="tr-TR" sz="2100" dirty="0" smtClean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tr-TR" altLang="tr-TR" sz="2100" dirty="0" smtClean="0">
                <a:latin typeface="Comic Sans MS" panose="030F0702030302020204" pitchFamily="66" charset="0"/>
              </a:rPr>
              <a:t>Boyları uzun veya kas kütlesi fazla olan çocuklar </a:t>
            </a:r>
            <a:r>
              <a:rPr lang="tr-TR" altLang="tr-TR" sz="2100" dirty="0" err="1" smtClean="0">
                <a:latin typeface="Comic Sans MS" panose="030F0702030302020204" pitchFamily="66" charset="0"/>
              </a:rPr>
              <a:t>obez</a:t>
            </a:r>
            <a:r>
              <a:rPr lang="tr-TR" altLang="tr-TR" sz="2100" dirty="0" smtClean="0">
                <a:latin typeface="Comic Sans MS" panose="030F0702030302020204" pitchFamily="66" charset="0"/>
              </a:rPr>
              <a:t> olmadıkları halde yaşıtlarından daha ağır olabilirler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tr-TR" altLang="tr-TR" sz="2100" dirty="0" smtClean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tr-TR" altLang="tr-TR" sz="2100" dirty="0" smtClean="0">
                <a:latin typeface="Comic Sans MS" panose="030F0702030302020204" pitchFamily="66" charset="0"/>
              </a:rPr>
              <a:t>Bu nedenle rölatif ağırlık ölçümü yapılmalıdır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tr-TR" altLang="tr-TR" sz="2100" dirty="0" smtClean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tr-TR" altLang="tr-TR" sz="2100" dirty="0" smtClean="0">
                <a:latin typeface="Comic Sans MS" panose="030F0702030302020204" pitchFamily="66" charset="0"/>
              </a:rPr>
              <a:t>Çocuğun boy yaşı bulunur( boyun 50. </a:t>
            </a:r>
            <a:r>
              <a:rPr lang="tr-TR" altLang="tr-TR" sz="2100" dirty="0" err="1" smtClean="0">
                <a:latin typeface="Comic Sans MS" panose="030F0702030302020204" pitchFamily="66" charset="0"/>
              </a:rPr>
              <a:t>persentile</a:t>
            </a:r>
            <a:r>
              <a:rPr lang="tr-TR" altLang="tr-TR" sz="2100" dirty="0" smtClean="0">
                <a:latin typeface="Comic Sans MS" panose="030F0702030302020204" pitchFamily="66" charset="0"/>
              </a:rPr>
              <a:t> denk düştüğü yaş), boy yaşına göre olması gereken  yani %50 ‘ deki ağırlık , ideal ağırlığı bulunur</a:t>
            </a:r>
          </a:p>
        </p:txBody>
      </p:sp>
    </p:spTree>
    <p:extLst>
      <p:ext uri="{BB962C8B-B14F-4D97-AF65-F5344CB8AC3E}">
        <p14:creationId xmlns:p14="http://schemas.microsoft.com/office/powerpoint/2010/main" val="3120987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52513"/>
            <a:ext cx="8218487" cy="44275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tr-TR" altLang="tr-TR" sz="2100" dirty="0" smtClean="0">
              <a:solidFill>
                <a:srgbClr val="0000FF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tr-TR" altLang="tr-TR" sz="2100" dirty="0" smtClean="0">
              <a:solidFill>
                <a:srgbClr val="0000FF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tr-TR" altLang="tr-TR" sz="2100" dirty="0" smtClean="0">
                <a:solidFill>
                  <a:srgbClr val="0000FF"/>
                </a:solidFill>
              </a:rPr>
              <a:t>     </a:t>
            </a:r>
            <a:r>
              <a:rPr lang="tr-TR" altLang="tr-TR" sz="24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Rölatif ağırlık: hastanın ağırlığı / aynı boydaki normal çocuğun ağırlığı(ideal ağırlık)X100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2400" dirty="0" smtClean="0">
                <a:latin typeface="Comic Sans MS" panose="030F0702030302020204" pitchFamily="66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2100" dirty="0" smtClean="0"/>
              <a:t>    </a:t>
            </a:r>
            <a:r>
              <a:rPr lang="tr-TR" altLang="tr-TR" sz="2100" dirty="0" smtClean="0">
                <a:latin typeface="Comic Sans MS" panose="030F0702030302020204" pitchFamily="66" charset="0"/>
              </a:rPr>
              <a:t>formülü ile hesaplanır.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2100" dirty="0" smtClean="0">
                <a:latin typeface="Comic Sans MS" panose="030F0702030302020204" pitchFamily="66" charset="0"/>
              </a:rPr>
              <a:t>    Rölatif ağırlık %110-120 arasında ise fazla tartılı(</a:t>
            </a:r>
            <a:r>
              <a:rPr lang="tr-TR" altLang="tr-TR" sz="2100" dirty="0" err="1" smtClean="0">
                <a:latin typeface="Comic Sans MS" panose="030F0702030302020204" pitchFamily="66" charset="0"/>
              </a:rPr>
              <a:t>overweight</a:t>
            </a:r>
            <a:r>
              <a:rPr lang="tr-TR" altLang="tr-TR" sz="2100" dirty="0" smtClean="0">
                <a:latin typeface="Comic Sans MS" panose="030F0702030302020204" pitchFamily="66" charset="0"/>
              </a:rPr>
              <a:t>),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2100" dirty="0" smtClean="0">
                <a:latin typeface="Comic Sans MS" panose="030F0702030302020204" pitchFamily="66" charset="0"/>
              </a:rPr>
              <a:t>    %120’nin üzerinde ise </a:t>
            </a:r>
            <a:r>
              <a:rPr lang="tr-TR" altLang="tr-TR" sz="2100" dirty="0" err="1" smtClean="0">
                <a:latin typeface="Comic Sans MS" panose="030F0702030302020204" pitchFamily="66" charset="0"/>
              </a:rPr>
              <a:t>obez</a:t>
            </a:r>
            <a:r>
              <a:rPr lang="tr-TR" altLang="tr-TR" sz="2100" dirty="0" smtClean="0">
                <a:latin typeface="Comic Sans MS" panose="030F0702030302020204" pitchFamily="66" charset="0"/>
              </a:rPr>
              <a:t> olarak değerlendirilir</a:t>
            </a:r>
          </a:p>
          <a:p>
            <a:pPr eaLnBrk="1" hangingPunct="1"/>
            <a:endParaRPr lang="tr-TR" altLang="tr-TR" sz="2100" dirty="0" smtClean="0">
              <a:latin typeface="Comic Sans MS" panose="030F0702030302020204" pitchFamily="66" charset="0"/>
            </a:endParaRPr>
          </a:p>
          <a:p>
            <a:pPr eaLnBrk="1" hangingPunct="1"/>
            <a:endParaRPr lang="tr-TR" altLang="tr-TR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015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altLang="tr-TR" sz="1200" dirty="0" smtClean="0">
                <a:solidFill>
                  <a:srgbClr val="660066"/>
                </a:solidFill>
              </a:rPr>
              <a:t> </a:t>
            </a:r>
            <a:r>
              <a:rPr lang="tr-TR" altLang="tr-TR" sz="2400" b="1" dirty="0" smtClean="0">
                <a:solidFill>
                  <a:srgbClr val="660066"/>
                </a:solidFill>
                <a:latin typeface="Comic Sans MS" panose="030F0702030302020204" pitchFamily="66" charset="0"/>
              </a:rPr>
              <a:t>2-    Vücut kitle </a:t>
            </a:r>
            <a:r>
              <a:rPr lang="tr-TR" altLang="tr-TR" sz="2400" b="1" dirty="0" err="1" smtClean="0">
                <a:solidFill>
                  <a:srgbClr val="660066"/>
                </a:solidFill>
                <a:latin typeface="Comic Sans MS" panose="030F0702030302020204" pitchFamily="66" charset="0"/>
              </a:rPr>
              <a:t>indeksi:VKİ</a:t>
            </a:r>
            <a:endParaRPr lang="tr-TR" altLang="tr-TR" sz="2400" b="1" dirty="0" smtClean="0">
              <a:solidFill>
                <a:srgbClr val="660066"/>
              </a:solidFill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</a:pPr>
            <a:endParaRPr lang="tr-TR" altLang="tr-TR" sz="1800" dirty="0" smtClean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tr-TR" altLang="tr-TR" sz="1800" dirty="0">
                <a:latin typeface="Comic Sans MS" panose="030F0702030302020204" pitchFamily="66" charset="0"/>
              </a:rPr>
              <a:t> </a:t>
            </a:r>
            <a:r>
              <a:rPr lang="tr-TR" altLang="tr-TR" sz="1800" dirty="0" smtClean="0">
                <a:latin typeface="Comic Sans MS" panose="030F0702030302020204" pitchFamily="66" charset="0"/>
              </a:rPr>
              <a:t>   Vücut bileşimini en iyi yansıtan gösterge olarak kabul edilir. VKİ vücut yağı ile orantılıdır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altLang="tr-TR" sz="1800" dirty="0" smtClean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altLang="tr-TR" sz="1800" dirty="0" smtClean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tr-TR" altLang="tr-TR" sz="1800" dirty="0" smtClean="0">
                <a:latin typeface="Comic Sans MS" panose="030F0702030302020204" pitchFamily="66" charset="0"/>
              </a:rPr>
              <a:t>    VKİ: ağırlık(kg)/boy(m2) formülüne göre hesaplanır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altLang="tr-TR" sz="1800" dirty="0" smtClean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tr-TR" altLang="tr-TR" sz="1800" dirty="0" smtClean="0">
                <a:latin typeface="Comic Sans MS" panose="030F0702030302020204" pitchFamily="66" charset="0"/>
              </a:rPr>
              <a:t>    Yaşa ve cinse göre belirlenmiş çizelgelerde 85.ve 95. </a:t>
            </a:r>
            <a:r>
              <a:rPr lang="tr-TR" altLang="tr-TR" sz="1800" dirty="0" err="1" smtClean="0">
                <a:latin typeface="Comic Sans MS" panose="030F0702030302020204" pitchFamily="66" charset="0"/>
              </a:rPr>
              <a:t>persentil</a:t>
            </a:r>
            <a:r>
              <a:rPr lang="tr-TR" altLang="tr-TR" sz="1800" dirty="0" smtClean="0">
                <a:latin typeface="Comic Sans MS" panose="030F0702030302020204" pitchFamily="66" charset="0"/>
              </a:rPr>
              <a:t> arası fazla kilolu( </a:t>
            </a:r>
            <a:r>
              <a:rPr lang="tr-TR" altLang="tr-TR" sz="1800" dirty="0" err="1" smtClean="0">
                <a:latin typeface="Comic Sans MS" panose="030F0702030302020204" pitchFamily="66" charset="0"/>
              </a:rPr>
              <a:t>overweight</a:t>
            </a:r>
            <a:r>
              <a:rPr lang="tr-TR" altLang="tr-TR" sz="1800" dirty="0" smtClean="0">
                <a:latin typeface="Comic Sans MS" panose="030F0702030302020204" pitchFamily="66" charset="0"/>
              </a:rPr>
              <a:t>), 95. </a:t>
            </a:r>
            <a:r>
              <a:rPr lang="tr-TR" altLang="tr-TR" sz="1800" dirty="0" err="1" smtClean="0">
                <a:latin typeface="Comic Sans MS" panose="030F0702030302020204" pitchFamily="66" charset="0"/>
              </a:rPr>
              <a:t>persentilin</a:t>
            </a:r>
            <a:r>
              <a:rPr lang="tr-TR" altLang="tr-TR" sz="1800" dirty="0" smtClean="0">
                <a:latin typeface="Comic Sans MS" panose="030F0702030302020204" pitchFamily="66" charset="0"/>
              </a:rPr>
              <a:t> üzeri </a:t>
            </a:r>
            <a:r>
              <a:rPr lang="tr-TR" altLang="tr-TR" sz="1800" dirty="0" err="1" smtClean="0">
                <a:latin typeface="Comic Sans MS" panose="030F0702030302020204" pitchFamily="66" charset="0"/>
              </a:rPr>
              <a:t>obez</a:t>
            </a:r>
            <a:r>
              <a:rPr lang="tr-TR" altLang="tr-TR" sz="1800" dirty="0" smtClean="0">
                <a:latin typeface="Comic Sans MS" panose="030F0702030302020204" pitchFamily="66" charset="0"/>
              </a:rPr>
              <a:t> olarak tanımlanır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tr-TR" altLang="tr-TR" sz="1800" dirty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tr-TR" altLang="tr-TR" sz="1800" dirty="0" smtClean="0">
                <a:latin typeface="Comic Sans MS" panose="030F0702030302020204" pitchFamily="66" charset="0"/>
              </a:rPr>
              <a:t>    VKİ, her toplumun kendi </a:t>
            </a:r>
            <a:r>
              <a:rPr lang="tr-TR" altLang="tr-TR" sz="1800" dirty="0" err="1" smtClean="0">
                <a:latin typeface="Comic Sans MS" panose="030F0702030302020204" pitchFamily="66" charset="0"/>
              </a:rPr>
              <a:t>persentil</a:t>
            </a:r>
            <a:r>
              <a:rPr lang="tr-TR" altLang="tr-TR" sz="1800" dirty="0" smtClean="0">
                <a:latin typeface="Comic Sans MS" panose="030F0702030302020204" pitchFamily="66" charset="0"/>
              </a:rPr>
              <a:t> eğrilerine göre değerlendirilmelidir</a:t>
            </a:r>
          </a:p>
        </p:txBody>
      </p:sp>
    </p:spTree>
    <p:extLst>
      <p:ext uri="{BB962C8B-B14F-4D97-AF65-F5344CB8AC3E}">
        <p14:creationId xmlns:p14="http://schemas.microsoft.com/office/powerpoint/2010/main" val="3261864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2 İçerik Yer Tutucusu"/>
          <p:cNvSpPr>
            <a:spLocks noGrp="1"/>
          </p:cNvSpPr>
          <p:nvPr>
            <p:ph idx="1"/>
          </p:nvPr>
        </p:nvSpPr>
        <p:spPr>
          <a:xfrm>
            <a:off x="179512" y="548680"/>
            <a:ext cx="8504113" cy="5393333"/>
          </a:xfrm>
        </p:spPr>
        <p:txBody>
          <a:bodyPr>
            <a:normAutofit fontScale="92500" lnSpcReduction="10000"/>
          </a:bodyPr>
          <a:lstStyle/>
          <a:p>
            <a:endParaRPr lang="tr-TR" altLang="tr-TR" sz="2000" dirty="0" smtClean="0"/>
          </a:p>
          <a:p>
            <a:pPr marL="0" indent="0">
              <a:buNone/>
            </a:pPr>
            <a:r>
              <a:rPr lang="tr-TR" altLang="tr-TR" sz="2400" b="1" dirty="0" smtClean="0">
                <a:solidFill>
                  <a:srgbClr val="7030A0"/>
                </a:solidFill>
              </a:rPr>
              <a:t> </a:t>
            </a:r>
            <a:r>
              <a:rPr lang="tr-TR" altLang="tr-TR" sz="24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Obez</a:t>
            </a:r>
            <a:r>
              <a:rPr lang="tr-TR" altLang="tr-TR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bir çocukta  kilo artışı ile  birlikte  aşağıda  yazan bulgular  var ise  bir endokrinoloji merkezinde ileri inceleme  yapılmalıdır</a:t>
            </a:r>
            <a:endParaRPr lang="tr-TR" altLang="tr-TR" sz="2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tr-TR" altLang="tr-TR" sz="2400" dirty="0" smtClean="0"/>
          </a:p>
          <a:p>
            <a:r>
              <a:rPr lang="tr-TR" altLang="tr-TR" sz="2000" dirty="0" smtClean="0">
                <a:latin typeface="Comic Sans MS" panose="030F0702030302020204" pitchFamily="66" charset="0"/>
              </a:rPr>
              <a:t>Kısa boy</a:t>
            </a:r>
          </a:p>
          <a:p>
            <a:r>
              <a:rPr lang="tr-TR" altLang="tr-TR" sz="2000" dirty="0" smtClean="0">
                <a:latin typeface="Comic Sans MS" panose="030F0702030302020204" pitchFamily="66" charset="0"/>
              </a:rPr>
              <a:t>Büyüme hızında  azalma</a:t>
            </a:r>
          </a:p>
          <a:p>
            <a:r>
              <a:rPr lang="tr-TR" altLang="tr-TR" sz="2000" dirty="0" err="1" smtClean="0">
                <a:latin typeface="Comic Sans MS" panose="030F0702030302020204" pitchFamily="66" charset="0"/>
              </a:rPr>
              <a:t>Hipogonadizm</a:t>
            </a:r>
            <a:endParaRPr lang="tr-TR" altLang="tr-TR" sz="2000" dirty="0" smtClean="0">
              <a:latin typeface="Comic Sans MS" panose="030F0702030302020204" pitchFamily="66" charset="0"/>
            </a:endParaRPr>
          </a:p>
          <a:p>
            <a:r>
              <a:rPr lang="tr-TR" altLang="tr-TR" sz="2000" dirty="0" err="1" smtClean="0">
                <a:latin typeface="Comic Sans MS" panose="030F0702030302020204" pitchFamily="66" charset="0"/>
              </a:rPr>
              <a:t>Mikropenis</a:t>
            </a:r>
            <a:endParaRPr lang="tr-TR" altLang="tr-TR" sz="2000" dirty="0" smtClean="0">
              <a:latin typeface="Comic Sans MS" panose="030F0702030302020204" pitchFamily="66" charset="0"/>
            </a:endParaRPr>
          </a:p>
          <a:p>
            <a:r>
              <a:rPr lang="tr-TR" altLang="tr-TR" sz="2000" dirty="0" smtClean="0">
                <a:latin typeface="Comic Sans MS" panose="030F0702030302020204" pitchFamily="66" charset="0"/>
              </a:rPr>
              <a:t>Erken </a:t>
            </a:r>
            <a:r>
              <a:rPr lang="tr-TR" altLang="tr-TR" sz="2000" dirty="0" err="1" smtClean="0">
                <a:latin typeface="Comic Sans MS" panose="030F0702030302020204" pitchFamily="66" charset="0"/>
              </a:rPr>
              <a:t>puberte</a:t>
            </a:r>
            <a:r>
              <a:rPr lang="tr-TR" altLang="tr-TR" sz="2000" dirty="0" smtClean="0">
                <a:latin typeface="Comic Sans MS" panose="030F0702030302020204" pitchFamily="66" charset="0"/>
              </a:rPr>
              <a:t> bulguları</a:t>
            </a:r>
          </a:p>
          <a:p>
            <a:r>
              <a:rPr lang="tr-TR" altLang="tr-TR" sz="2000" dirty="0" smtClean="0">
                <a:latin typeface="Comic Sans MS" panose="030F0702030302020204" pitchFamily="66" charset="0"/>
              </a:rPr>
              <a:t>Cilt bulguları( cilt </a:t>
            </a:r>
            <a:r>
              <a:rPr lang="tr-TR" altLang="tr-TR" sz="2000" dirty="0" err="1" smtClean="0">
                <a:latin typeface="Comic Sans MS" panose="030F0702030302020204" pitchFamily="66" charset="0"/>
              </a:rPr>
              <a:t>kuruluğu,telenjiektazi,mor</a:t>
            </a:r>
            <a:r>
              <a:rPr lang="tr-TR" altLang="tr-TR" sz="2000" dirty="0" smtClean="0">
                <a:latin typeface="Comic Sans MS" panose="030F0702030302020204" pitchFamily="66" charset="0"/>
              </a:rPr>
              <a:t> </a:t>
            </a:r>
            <a:r>
              <a:rPr lang="tr-TR" altLang="tr-TR" sz="2000" dirty="0" err="1" smtClean="0">
                <a:latin typeface="Comic Sans MS" panose="030F0702030302020204" pitchFamily="66" charset="0"/>
              </a:rPr>
              <a:t>strialar</a:t>
            </a:r>
            <a:r>
              <a:rPr lang="tr-TR" altLang="tr-TR" sz="2000" dirty="0" smtClean="0">
                <a:latin typeface="Comic Sans MS" panose="030F0702030302020204" pitchFamily="66" charset="0"/>
              </a:rPr>
              <a:t>)</a:t>
            </a:r>
          </a:p>
          <a:p>
            <a:r>
              <a:rPr lang="tr-TR" altLang="tr-TR" sz="2000" dirty="0" err="1" smtClean="0">
                <a:latin typeface="Comic Sans MS" panose="030F0702030302020204" pitchFamily="66" charset="0"/>
              </a:rPr>
              <a:t>Psikomotor</a:t>
            </a:r>
            <a:r>
              <a:rPr lang="tr-TR" altLang="tr-TR" sz="2000" dirty="0" smtClean="0">
                <a:latin typeface="Comic Sans MS" panose="030F0702030302020204" pitchFamily="66" charset="0"/>
              </a:rPr>
              <a:t>  yavaşlama</a:t>
            </a:r>
          </a:p>
          <a:p>
            <a:r>
              <a:rPr lang="tr-TR" altLang="tr-TR" sz="2000" dirty="0" err="1" smtClean="0">
                <a:latin typeface="Comic Sans MS" panose="030F0702030302020204" pitchFamily="66" charset="0"/>
              </a:rPr>
              <a:t>Guvatr</a:t>
            </a:r>
            <a:endParaRPr lang="tr-TR" altLang="tr-TR" sz="2000" dirty="0" smtClean="0">
              <a:latin typeface="Comic Sans MS" panose="030F0702030302020204" pitchFamily="66" charset="0"/>
            </a:endParaRPr>
          </a:p>
          <a:p>
            <a:r>
              <a:rPr lang="tr-TR" altLang="tr-TR" sz="2000" dirty="0" smtClean="0">
                <a:latin typeface="Comic Sans MS" panose="030F0702030302020204" pitchFamily="66" charset="0"/>
              </a:rPr>
              <a:t>Hipertansiyon</a:t>
            </a:r>
          </a:p>
          <a:p>
            <a:r>
              <a:rPr lang="tr-TR" altLang="tr-TR" sz="2000" dirty="0" err="1" smtClean="0">
                <a:latin typeface="Comic Sans MS" panose="030F0702030302020204" pitchFamily="66" charset="0"/>
              </a:rPr>
              <a:t>Hirsutizm</a:t>
            </a:r>
            <a:endParaRPr lang="tr-TR" altLang="tr-TR" sz="2000" dirty="0" smtClean="0">
              <a:latin typeface="Comic Sans MS" panose="030F0702030302020204" pitchFamily="66" charset="0"/>
            </a:endParaRPr>
          </a:p>
          <a:p>
            <a:r>
              <a:rPr lang="tr-TR" altLang="tr-TR" sz="2000" dirty="0" smtClean="0">
                <a:latin typeface="Comic Sans MS" panose="030F0702030302020204" pitchFamily="66" charset="0"/>
              </a:rPr>
              <a:t>Adet  düzensizliği</a:t>
            </a:r>
          </a:p>
        </p:txBody>
      </p:sp>
    </p:spTree>
    <p:extLst>
      <p:ext uri="{BB962C8B-B14F-4D97-AF65-F5344CB8AC3E}">
        <p14:creationId xmlns:p14="http://schemas.microsoft.com/office/powerpoint/2010/main" val="2515883707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655</Words>
  <Application>Microsoft Office PowerPoint</Application>
  <PresentationFormat>Ekran Gösterisi (4:3)</PresentationFormat>
  <Paragraphs>104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1" baseType="lpstr">
      <vt:lpstr>Arial</vt:lpstr>
      <vt:lpstr>Calibri</vt:lpstr>
      <vt:lpstr>Comic Sans MS</vt:lpstr>
      <vt:lpstr>Times New Roman</vt:lpstr>
      <vt:lpstr>Wingdings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Obezitenin  saptanması</vt:lpstr>
      <vt:lpstr>PowerPoint Sunusu</vt:lpstr>
      <vt:lpstr>PowerPoint Sunusu</vt:lpstr>
      <vt:lpstr>PowerPoint Sunusu</vt:lpstr>
      <vt:lpstr>Obezite ile birlikte görülebilen hastalıklar;</vt:lpstr>
      <vt:lpstr>Obezitede Tedavi</vt:lpstr>
      <vt:lpstr>PowerPoint Sunusu</vt:lpstr>
      <vt:lpstr>Obez çocuk beslenmesinde nelere dikkat edilmelidir</vt:lpstr>
      <vt:lpstr>Obezitenin önlenmesi ve tedavisinde fiziksel aktivitenin önemi</vt:lpstr>
      <vt:lpstr>Okullarda  alınacak önlemler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totm</dc:creator>
  <cp:lastModifiedBy>MELEK ATABEY</cp:lastModifiedBy>
  <cp:revision>14</cp:revision>
  <dcterms:created xsi:type="dcterms:W3CDTF">2018-10-08T07:57:11Z</dcterms:created>
  <dcterms:modified xsi:type="dcterms:W3CDTF">2018-11-19T12:13:23Z</dcterms:modified>
</cp:coreProperties>
</file>